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9" r:id="rId3"/>
    <p:sldId id="258" r:id="rId4"/>
    <p:sldId id="260" r:id="rId5"/>
    <p:sldId id="261" r:id="rId6"/>
    <p:sldId id="262" r:id="rId7"/>
    <p:sldId id="263" r:id="rId8"/>
    <p:sldId id="306" r:id="rId9"/>
    <p:sldId id="264" r:id="rId10"/>
    <p:sldId id="266" r:id="rId11"/>
    <p:sldId id="265" r:id="rId12"/>
    <p:sldId id="267" r:id="rId13"/>
    <p:sldId id="293" r:id="rId14"/>
    <p:sldId id="301" r:id="rId15"/>
    <p:sldId id="302" r:id="rId16"/>
    <p:sldId id="298" r:id="rId17"/>
    <p:sldId id="289" r:id="rId18"/>
    <p:sldId id="307" r:id="rId19"/>
    <p:sldId id="268" r:id="rId20"/>
    <p:sldId id="270" r:id="rId21"/>
    <p:sldId id="271" r:id="rId22"/>
    <p:sldId id="272" r:id="rId23"/>
    <p:sldId id="273" r:id="rId24"/>
    <p:sldId id="294" r:id="rId25"/>
    <p:sldId id="303" r:id="rId26"/>
    <p:sldId id="304" r:id="rId27"/>
    <p:sldId id="299" r:id="rId28"/>
    <p:sldId id="291" r:id="rId29"/>
    <p:sldId id="308" r:id="rId30"/>
    <p:sldId id="274" r:id="rId31"/>
    <p:sldId id="275" r:id="rId32"/>
    <p:sldId id="276" r:id="rId33"/>
    <p:sldId id="277" r:id="rId34"/>
    <p:sldId id="278" r:id="rId35"/>
    <p:sldId id="280" r:id="rId36"/>
    <p:sldId id="295" r:id="rId37"/>
    <p:sldId id="305" r:id="rId38"/>
    <p:sldId id="300" r:id="rId39"/>
    <p:sldId id="290" r:id="rId40"/>
    <p:sldId id="283" r:id="rId41"/>
    <p:sldId id="284" r:id="rId42"/>
    <p:sldId id="285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42"/>
    <p:restoredTop sz="96327"/>
  </p:normalViewPr>
  <p:slideViewPr>
    <p:cSldViewPr snapToGrid="0">
      <p:cViewPr varScale="1">
        <p:scale>
          <a:sx n="109" d="100"/>
          <a:sy n="109" d="100"/>
        </p:scale>
        <p:origin x="192" y="2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0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Sheet1!$G$4:$G$34</c:f>
              <c:numCache>
                <c:formatCode>General</c:formatCode>
                <c:ptCount val="31"/>
                <c:pt idx="0">
                  <c:v>1</c:v>
                </c:pt>
                <c:pt idx="1">
                  <c:v>16</c:v>
                </c:pt>
                <c:pt idx="2">
                  <c:v>81</c:v>
                </c:pt>
                <c:pt idx="3">
                  <c:v>256</c:v>
                </c:pt>
                <c:pt idx="4">
                  <c:v>625</c:v>
                </c:pt>
                <c:pt idx="5">
                  <c:v>1296</c:v>
                </c:pt>
                <c:pt idx="6">
                  <c:v>2401</c:v>
                </c:pt>
                <c:pt idx="7">
                  <c:v>4096</c:v>
                </c:pt>
                <c:pt idx="8">
                  <c:v>6561</c:v>
                </c:pt>
                <c:pt idx="9">
                  <c:v>10000</c:v>
                </c:pt>
                <c:pt idx="10">
                  <c:v>14641</c:v>
                </c:pt>
                <c:pt idx="11">
                  <c:v>20736</c:v>
                </c:pt>
                <c:pt idx="12">
                  <c:v>28561</c:v>
                </c:pt>
                <c:pt idx="13">
                  <c:v>38416</c:v>
                </c:pt>
                <c:pt idx="14">
                  <c:v>50625</c:v>
                </c:pt>
                <c:pt idx="15">
                  <c:v>65536</c:v>
                </c:pt>
                <c:pt idx="16">
                  <c:v>83521</c:v>
                </c:pt>
                <c:pt idx="17">
                  <c:v>104976</c:v>
                </c:pt>
                <c:pt idx="18">
                  <c:v>130321</c:v>
                </c:pt>
                <c:pt idx="19">
                  <c:v>160000</c:v>
                </c:pt>
                <c:pt idx="20">
                  <c:v>194481</c:v>
                </c:pt>
                <c:pt idx="21">
                  <c:v>234256</c:v>
                </c:pt>
                <c:pt idx="22">
                  <c:v>279841</c:v>
                </c:pt>
                <c:pt idx="23">
                  <c:v>331776</c:v>
                </c:pt>
                <c:pt idx="24">
                  <c:v>390625</c:v>
                </c:pt>
                <c:pt idx="25">
                  <c:v>456976</c:v>
                </c:pt>
                <c:pt idx="26">
                  <c:v>531441</c:v>
                </c:pt>
                <c:pt idx="27">
                  <c:v>614656</c:v>
                </c:pt>
                <c:pt idx="28">
                  <c:v>707281</c:v>
                </c:pt>
                <c:pt idx="29">
                  <c:v>810000</c:v>
                </c:pt>
                <c:pt idx="30">
                  <c:v>923521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F75-1848-A3BB-286ABF9E8A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35846576"/>
        <c:axId val="536200784"/>
      </c:lineChart>
      <c:catAx>
        <c:axId val="535846576"/>
        <c:scaling>
          <c:orientation val="minMax"/>
        </c:scaling>
        <c:delete val="1"/>
        <c:axPos val="b"/>
        <c:majorTickMark val="none"/>
        <c:minorTickMark val="none"/>
        <c:tickLblPos val="nextTo"/>
        <c:crossAx val="536200784"/>
        <c:crosses val="autoZero"/>
        <c:auto val="1"/>
        <c:lblAlgn val="ctr"/>
        <c:lblOffset val="100"/>
        <c:noMultiLvlLbl val="0"/>
      </c:catAx>
      <c:valAx>
        <c:axId val="53620078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358465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869668439800336"/>
          <c:y val="0.1663769512373634"/>
          <c:w val="0.72774869109947649"/>
          <c:h val="0.77571200000000007"/>
        </c:manualLayout>
      </c:layout>
      <c:lineChart>
        <c:grouping val="standard"/>
        <c:varyColors val="0"/>
        <c:ser>
          <c:idx val="1"/>
          <c:order val="0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Sheet1!$C$4:$C$34</c:f>
              <c:numCache>
                <c:formatCode>General</c:formatCode>
                <c:ptCount val="31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CBE-9A46-97AE-077F50E155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35482384"/>
        <c:axId val="335478960"/>
      </c:lineChart>
      <c:catAx>
        <c:axId val="335482384"/>
        <c:scaling>
          <c:orientation val="minMax"/>
        </c:scaling>
        <c:delete val="1"/>
        <c:axPos val="b"/>
        <c:majorTickMark val="none"/>
        <c:minorTickMark val="none"/>
        <c:tickLblPos val="nextTo"/>
        <c:crossAx val="335478960"/>
        <c:crosses val="autoZero"/>
        <c:auto val="1"/>
        <c:lblAlgn val="ctr"/>
        <c:lblOffset val="100"/>
        <c:noMultiLvlLbl val="0"/>
      </c:catAx>
      <c:valAx>
        <c:axId val="33547896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35482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0.85183</cdr:x>
      <cdr:y>0.9167</cdr:y>
    </cdr:from>
    <cdr:to>
      <cdr:x>1</cdr:x>
      <cdr:y>1</cdr:y>
    </cdr:to>
    <cdr:sp macro="" textlink="">
      <cdr:nvSpPr>
        <cdr:cNvPr id="2" name="TextBox 17">
          <a:extLst xmlns:a="http://schemas.openxmlformats.org/drawingml/2006/main">
            <a:ext uri="{FF2B5EF4-FFF2-40B4-BE49-F238E27FC236}">
              <a16:creationId xmlns:a16="http://schemas.microsoft.com/office/drawing/2014/main" id="{9511A5F9-71D2-9135-3C89-493696D30B51}"/>
            </a:ext>
          </a:extLst>
        </cdr:cNvPr>
        <cdr:cNvSpPr txBox="1"/>
      </cdr:nvSpPr>
      <cdr:spPr>
        <a:xfrm xmlns:a="http://schemas.openxmlformats.org/drawingml/2006/main">
          <a:off x="4781369" y="4064329"/>
          <a:ext cx="831669" cy="369332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KR" dirty="0"/>
            <a:t>Time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1007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884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6215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48A87A34-81AB-432B-8DAE-1953F412C126}" type="datetimeFigureOut">
              <a:rPr lang="en-US" smtClean="0"/>
              <a:t>3/26/23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064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5965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6317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3985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7975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3/26/23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01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045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pPr/>
              <a:t>3/26/23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4389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411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5.png"/><Relationship Id="rId7" Type="http://schemas.openxmlformats.org/officeDocument/2006/relationships/image" Target="../media/image4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43.png"/><Relationship Id="rId4" Type="http://schemas.openxmlformats.org/officeDocument/2006/relationships/image" Target="../media/image26.png"/><Relationship Id="rId9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16E24-3F4A-632F-E659-FDC46AB52B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KR" dirty="0"/>
              <a:t>abmate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347A9B-D631-A13D-4B9C-C708FBAE38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KR" dirty="0"/>
              <a:t>A smart lab companion for graduate students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C0FE049-4F82-A318-5904-2E028991FBB1}"/>
              </a:ext>
            </a:extLst>
          </p:cNvPr>
          <p:cNvSpPr txBox="1">
            <a:spLocks/>
          </p:cNvSpPr>
          <p:nvPr/>
        </p:nvSpPr>
        <p:spPr>
          <a:xfrm>
            <a:off x="1128403" y="4100014"/>
            <a:ext cx="8740371" cy="1501333"/>
          </a:xfrm>
          <a:prstGeom prst="rect">
            <a:avLst/>
          </a:prstGeom>
        </p:spPr>
        <p:txBody>
          <a:bodyPr vert="horz" lIns="91440" tIns="91440" rIns="91440" bIns="9144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b="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</a:t>
            </a:r>
            <a:r>
              <a:rPr lang="en-KR" dirty="0"/>
              <a:t>onwoo choi</a:t>
            </a:r>
          </a:p>
          <a:p>
            <a:r>
              <a:rPr lang="en-US" dirty="0"/>
              <a:t>E</a:t>
            </a:r>
            <a:r>
              <a:rPr lang="en-KR" dirty="0"/>
              <a:t>mma pruvost </a:t>
            </a:r>
          </a:p>
          <a:p>
            <a:r>
              <a:rPr lang="en-US" dirty="0"/>
              <a:t>H</a:t>
            </a:r>
            <a:r>
              <a:rPr lang="en-KR" dirty="0"/>
              <a:t>yoyoung lho </a:t>
            </a:r>
          </a:p>
          <a:p>
            <a:r>
              <a:rPr lang="en-US" dirty="0"/>
              <a:t>N</a:t>
            </a:r>
            <a:r>
              <a:rPr lang="en-KR" dirty="0"/>
              <a:t>ishadi prasangini</a:t>
            </a:r>
          </a:p>
        </p:txBody>
      </p:sp>
    </p:spTree>
    <p:extLst>
      <p:ext uri="{BB962C8B-B14F-4D97-AF65-F5344CB8AC3E}">
        <p14:creationId xmlns:p14="http://schemas.microsoft.com/office/powerpoint/2010/main" val="4182788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AE20F-9221-39F8-41B4-71BA33211E1A}"/>
              </a:ext>
            </a:extLst>
          </p:cNvPr>
          <p:cNvSpPr txBox="1"/>
          <p:nvPr/>
        </p:nvSpPr>
        <p:spPr>
          <a:xfrm>
            <a:off x="1018905" y="822960"/>
            <a:ext cx="1315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800" dirty="0"/>
              <a:t>Monitoring GPU usage on lab server – </a:t>
            </a:r>
            <a:r>
              <a:rPr lang="en-KR" sz="2800" b="1" dirty="0"/>
              <a:t>limitations</a:t>
            </a:r>
          </a:p>
        </p:txBody>
      </p:sp>
      <p:pic>
        <p:nvPicPr>
          <p:cNvPr id="9218" name="Picture 2" descr="Warning - Do Not Block This Door, Access Needed At All Times&quot; Sign By  SmartSign | 10&quot; x 14&quot; Plastic: Amazon.com: Industrial &amp; Scientific">
            <a:extLst>
              <a:ext uri="{FF2B5EF4-FFF2-40B4-BE49-F238E27FC236}">
                <a16:creationId xmlns:a16="http://schemas.microsoft.com/office/drawing/2014/main" id="{496E819F-2D5E-AE1C-7167-38EF6D6D1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787" y="1762048"/>
            <a:ext cx="5308425" cy="384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E00355-3AEE-3D8D-B628-87C654878E0A}"/>
              </a:ext>
            </a:extLst>
          </p:cNvPr>
          <p:cNvSpPr txBox="1"/>
          <p:nvPr/>
        </p:nvSpPr>
        <p:spPr>
          <a:xfrm>
            <a:off x="8569235" y="160637"/>
            <a:ext cx="3622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 dirty="0">
                <a:solidFill>
                  <a:schemeClr val="bg1">
                    <a:lumMod val="65000"/>
                  </a:schemeClr>
                </a:solidFill>
              </a:rPr>
              <a:t>Existing Solutions &amp; Limitations</a:t>
            </a:r>
          </a:p>
        </p:txBody>
      </p:sp>
    </p:spTree>
    <p:extLst>
      <p:ext uri="{BB962C8B-B14F-4D97-AF65-F5344CB8AC3E}">
        <p14:creationId xmlns:p14="http://schemas.microsoft.com/office/powerpoint/2010/main" val="2073467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9DDA19-B98D-2B25-3C9B-6624D67E93D2}"/>
              </a:ext>
            </a:extLst>
          </p:cNvPr>
          <p:cNvSpPr txBox="1"/>
          <p:nvPr/>
        </p:nvSpPr>
        <p:spPr>
          <a:xfrm>
            <a:off x="1018905" y="822960"/>
            <a:ext cx="1315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800" dirty="0"/>
              <a:t>Monitoring GPU usage on lab server – </a:t>
            </a:r>
            <a:r>
              <a:rPr lang="en-KR" sz="2800" b="1" dirty="0"/>
              <a:t>limitations</a:t>
            </a:r>
          </a:p>
        </p:txBody>
      </p:sp>
      <p:pic>
        <p:nvPicPr>
          <p:cNvPr id="8194" name="Picture 2" descr="Home">
            <a:extLst>
              <a:ext uri="{FF2B5EF4-FFF2-40B4-BE49-F238E27FC236}">
                <a16:creationId xmlns:a16="http://schemas.microsoft.com/office/drawing/2014/main" id="{3270A722-6F63-2E45-18EC-8B04C467E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46" y="2897071"/>
            <a:ext cx="5566182" cy="126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9DACBC0E-D1CE-E085-4815-EDE71B08A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873" y="1903548"/>
            <a:ext cx="3720738" cy="372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470C80-BEF1-78BD-93F7-A1A2BBEE14F0}"/>
              </a:ext>
            </a:extLst>
          </p:cNvPr>
          <p:cNvSpPr txBox="1"/>
          <p:nvPr/>
        </p:nvSpPr>
        <p:spPr>
          <a:xfrm>
            <a:off x="8569235" y="160637"/>
            <a:ext cx="3622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 dirty="0">
                <a:solidFill>
                  <a:schemeClr val="bg1">
                    <a:lumMod val="65000"/>
                  </a:schemeClr>
                </a:solidFill>
              </a:rPr>
              <a:t>Existing Solutions &amp; Limitations</a:t>
            </a:r>
          </a:p>
        </p:txBody>
      </p:sp>
    </p:spTree>
    <p:extLst>
      <p:ext uri="{BB962C8B-B14F-4D97-AF65-F5344CB8AC3E}">
        <p14:creationId xmlns:p14="http://schemas.microsoft.com/office/powerpoint/2010/main" val="1832320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B6DF99-6F36-1712-D2C4-B7C01445EA1C}"/>
              </a:ext>
            </a:extLst>
          </p:cNvPr>
          <p:cNvSpPr txBox="1"/>
          <p:nvPr/>
        </p:nvSpPr>
        <p:spPr>
          <a:xfrm>
            <a:off x="1018905" y="822960"/>
            <a:ext cx="1315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800" dirty="0"/>
              <a:t>Monitoring GPU usage on lab server – </a:t>
            </a:r>
            <a:r>
              <a:rPr lang="en-KR" sz="2800" b="1" dirty="0"/>
              <a:t>our solution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61D6B1-2DFB-AD12-5437-44E6362BB291}"/>
              </a:ext>
            </a:extLst>
          </p:cNvPr>
          <p:cNvSpPr txBox="1"/>
          <p:nvPr/>
        </p:nvSpPr>
        <p:spPr>
          <a:xfrm>
            <a:off x="10254343" y="160637"/>
            <a:ext cx="169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 dirty="0">
                <a:solidFill>
                  <a:schemeClr val="bg1">
                    <a:lumMod val="65000"/>
                  </a:schemeClr>
                </a:solidFill>
              </a:rPr>
              <a:t>Key Solution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24C244DC-683F-DAAD-331C-F3E6D5BCD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852" y="2095411"/>
            <a:ext cx="2471893" cy="266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5B3A0A47-FE05-34B2-E876-EC1207428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869" y="2066103"/>
            <a:ext cx="2471893" cy="266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34AD73F4-3838-E030-17B7-CF5C08C9C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9409" y="2066103"/>
            <a:ext cx="2471893" cy="266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>
            <a:extLst>
              <a:ext uri="{FF2B5EF4-FFF2-40B4-BE49-F238E27FC236}">
                <a16:creationId xmlns:a16="http://schemas.microsoft.com/office/drawing/2014/main" id="{C0EBA08D-72E6-1825-616A-32D2718D3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583" y="3063738"/>
            <a:ext cx="936923" cy="93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>
            <a:extLst>
              <a:ext uri="{FF2B5EF4-FFF2-40B4-BE49-F238E27FC236}">
                <a16:creationId xmlns:a16="http://schemas.microsoft.com/office/drawing/2014/main" id="{07E8082E-B170-D3DB-2F89-6C16CD431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486" y="2960538"/>
            <a:ext cx="936923" cy="93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0162F7F-363D-63E2-8526-D2F590C116B7}"/>
              </a:ext>
            </a:extLst>
          </p:cNvPr>
          <p:cNvSpPr txBox="1"/>
          <p:nvPr/>
        </p:nvSpPr>
        <p:spPr>
          <a:xfrm>
            <a:off x="2091354" y="4577923"/>
            <a:ext cx="121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Server 1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B61CE9-ACD0-158A-9C5B-0455FF3F5288}"/>
              </a:ext>
            </a:extLst>
          </p:cNvPr>
          <p:cNvSpPr txBox="1"/>
          <p:nvPr/>
        </p:nvSpPr>
        <p:spPr>
          <a:xfrm>
            <a:off x="5415686" y="4577923"/>
            <a:ext cx="121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Server 2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EF11A5-F0DC-50EA-29EA-05F23C83EACF}"/>
              </a:ext>
            </a:extLst>
          </p:cNvPr>
          <p:cNvSpPr txBox="1"/>
          <p:nvPr/>
        </p:nvSpPr>
        <p:spPr>
          <a:xfrm>
            <a:off x="9032255" y="4548615"/>
            <a:ext cx="121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Server 3 </a:t>
            </a:r>
          </a:p>
        </p:txBody>
      </p:sp>
    </p:spTree>
    <p:extLst>
      <p:ext uri="{BB962C8B-B14F-4D97-AF65-F5344CB8AC3E}">
        <p14:creationId xmlns:p14="http://schemas.microsoft.com/office/powerpoint/2010/main" val="4116812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B6DF99-6F36-1712-D2C4-B7C01445EA1C}"/>
              </a:ext>
            </a:extLst>
          </p:cNvPr>
          <p:cNvSpPr txBox="1"/>
          <p:nvPr/>
        </p:nvSpPr>
        <p:spPr>
          <a:xfrm>
            <a:off x="1018905" y="822960"/>
            <a:ext cx="1315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dirty="0"/>
              <a:t>Monitoring GPU usage on lab server – </a:t>
            </a:r>
            <a:r>
              <a:rPr lang="en-KR" sz="2400" b="1" dirty="0"/>
              <a:t>expected challenges &amp; solutions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61D6B1-2DFB-AD12-5437-44E6362BB291}"/>
              </a:ext>
            </a:extLst>
          </p:cNvPr>
          <p:cNvSpPr txBox="1"/>
          <p:nvPr/>
        </p:nvSpPr>
        <p:spPr>
          <a:xfrm>
            <a:off x="8042031" y="160637"/>
            <a:ext cx="391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 dirty="0">
                <a:solidFill>
                  <a:schemeClr val="bg1">
                    <a:lumMod val="65000"/>
                  </a:schemeClr>
                </a:solidFill>
              </a:rPr>
              <a:t>Expected Challenges &amp; Solutions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1EA551-6334-CA3F-34A3-8C3D8ED8B02E}"/>
              </a:ext>
            </a:extLst>
          </p:cNvPr>
          <p:cNvSpPr txBox="1"/>
          <p:nvPr/>
        </p:nvSpPr>
        <p:spPr>
          <a:xfrm>
            <a:off x="1207477" y="2098431"/>
            <a:ext cx="9964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200" dirty="0"/>
              <a:t>Difficulty 1: Collecting data from multiple servers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0C6E94-D495-4C86-7173-3B28A947FC38}"/>
              </a:ext>
            </a:extLst>
          </p:cNvPr>
          <p:cNvSpPr txBox="1"/>
          <p:nvPr/>
        </p:nvSpPr>
        <p:spPr>
          <a:xfrm>
            <a:off x="1477107" y="3013501"/>
            <a:ext cx="99646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dirty="0">
                <a:solidFill>
                  <a:schemeClr val="bg1">
                    <a:lumMod val="65000"/>
                  </a:schemeClr>
                </a:solidFill>
              </a:rPr>
              <a:t>Solution: </a:t>
            </a:r>
          </a:p>
          <a:p>
            <a:endParaRPr lang="en-KR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KR" sz="2400" dirty="0">
                <a:solidFill>
                  <a:schemeClr val="bg1">
                    <a:lumMod val="65000"/>
                  </a:schemeClr>
                </a:solidFill>
              </a:rPr>
              <a:t>Use Ray’s built-in support for distributed systems to gather GPU information from each server. </a:t>
            </a: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5D1A84B4-ABE7-6233-674D-60EE6A735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16" y="4235870"/>
            <a:ext cx="3770434" cy="179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9E621F-716E-679B-29C9-E728FAC9957B}"/>
              </a:ext>
            </a:extLst>
          </p:cNvPr>
          <p:cNvSpPr txBox="1"/>
          <p:nvPr/>
        </p:nvSpPr>
        <p:spPr>
          <a:xfrm>
            <a:off x="4314092" y="4812289"/>
            <a:ext cx="6260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An opensource, distributing library for building flexible parallel, and distrubuted applications. </a:t>
            </a:r>
          </a:p>
        </p:txBody>
      </p:sp>
    </p:spTree>
    <p:extLst>
      <p:ext uri="{BB962C8B-B14F-4D97-AF65-F5344CB8AC3E}">
        <p14:creationId xmlns:p14="http://schemas.microsoft.com/office/powerpoint/2010/main" val="1187074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B6DF99-6F36-1712-D2C4-B7C01445EA1C}"/>
              </a:ext>
            </a:extLst>
          </p:cNvPr>
          <p:cNvSpPr txBox="1"/>
          <p:nvPr/>
        </p:nvSpPr>
        <p:spPr>
          <a:xfrm>
            <a:off x="1018905" y="822960"/>
            <a:ext cx="1315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dirty="0"/>
              <a:t>Monitoring GPU usage on lab server – </a:t>
            </a:r>
            <a:r>
              <a:rPr lang="en-KR" sz="2400" b="1" dirty="0"/>
              <a:t>expected challenges &amp; solutions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61D6B1-2DFB-AD12-5437-44E6362BB291}"/>
              </a:ext>
            </a:extLst>
          </p:cNvPr>
          <p:cNvSpPr txBox="1"/>
          <p:nvPr/>
        </p:nvSpPr>
        <p:spPr>
          <a:xfrm>
            <a:off x="8042031" y="160637"/>
            <a:ext cx="391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 dirty="0">
                <a:solidFill>
                  <a:schemeClr val="bg1">
                    <a:lumMod val="65000"/>
                  </a:schemeClr>
                </a:solidFill>
              </a:rPr>
              <a:t>Expected Challenges &amp; Solutions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8FCF1-FB85-5611-8E0A-132DB88AD9CC}"/>
              </a:ext>
            </a:extLst>
          </p:cNvPr>
          <p:cNvSpPr txBox="1"/>
          <p:nvPr/>
        </p:nvSpPr>
        <p:spPr>
          <a:xfrm>
            <a:off x="375139" y="2157047"/>
            <a:ext cx="11682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200" dirty="0"/>
              <a:t>Difficulty 2: Real-time data updates and synchronization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F0AA07-CE49-66B8-78CA-53BB4F851E0A}"/>
              </a:ext>
            </a:extLst>
          </p:cNvPr>
          <p:cNvSpPr txBox="1"/>
          <p:nvPr/>
        </p:nvSpPr>
        <p:spPr>
          <a:xfrm>
            <a:off x="1348153" y="3142454"/>
            <a:ext cx="996461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dirty="0">
                <a:solidFill>
                  <a:schemeClr val="bg1">
                    <a:lumMod val="65000"/>
                  </a:schemeClr>
                </a:solidFill>
              </a:rPr>
              <a:t>Solution: </a:t>
            </a:r>
          </a:p>
          <a:p>
            <a:endParaRPr lang="en-KR" sz="2400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KR" sz="2400" dirty="0">
                <a:solidFill>
                  <a:schemeClr val="bg1">
                    <a:lumMod val="65000"/>
                  </a:schemeClr>
                </a:solidFill>
              </a:rPr>
              <a:t>Implement a mechanism to periodically fetch the latest GPU </a:t>
            </a:r>
          </a:p>
          <a:p>
            <a:r>
              <a:rPr lang="en-KR" sz="2400" dirty="0">
                <a:solidFill>
                  <a:schemeClr val="bg1">
                    <a:lumMod val="65000"/>
                  </a:schemeClr>
                </a:solidFill>
              </a:rPr>
              <a:t>data from the servers</a:t>
            </a:r>
          </a:p>
          <a:p>
            <a:endParaRPr lang="en-KR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KR" sz="2400" dirty="0">
                <a:solidFill>
                  <a:schemeClr val="bg1">
                    <a:lumMod val="65000"/>
                  </a:schemeClr>
                </a:solidFill>
              </a:rPr>
              <a:t>2.  Use a suitable polling interval to balance performance and responsiveness. </a:t>
            </a:r>
          </a:p>
        </p:txBody>
      </p:sp>
    </p:spTree>
    <p:extLst>
      <p:ext uri="{BB962C8B-B14F-4D97-AF65-F5344CB8AC3E}">
        <p14:creationId xmlns:p14="http://schemas.microsoft.com/office/powerpoint/2010/main" val="2822660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B6DF99-6F36-1712-D2C4-B7C01445EA1C}"/>
              </a:ext>
            </a:extLst>
          </p:cNvPr>
          <p:cNvSpPr txBox="1"/>
          <p:nvPr/>
        </p:nvSpPr>
        <p:spPr>
          <a:xfrm>
            <a:off x="1018905" y="822960"/>
            <a:ext cx="1315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dirty="0"/>
              <a:t>Monitoring GPU usage on lab server – </a:t>
            </a:r>
            <a:r>
              <a:rPr lang="en-KR" sz="2400" b="1" dirty="0"/>
              <a:t>expected challenges &amp; solutions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61D6B1-2DFB-AD12-5437-44E6362BB291}"/>
              </a:ext>
            </a:extLst>
          </p:cNvPr>
          <p:cNvSpPr txBox="1"/>
          <p:nvPr/>
        </p:nvSpPr>
        <p:spPr>
          <a:xfrm>
            <a:off x="8042031" y="160637"/>
            <a:ext cx="391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 dirty="0">
                <a:solidFill>
                  <a:schemeClr val="bg1">
                    <a:lumMod val="65000"/>
                  </a:schemeClr>
                </a:solidFill>
              </a:rPr>
              <a:t>Expected Challenges &amp; Solutions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E267B8-4727-0FFB-DE4A-B8C6C00A3F44}"/>
              </a:ext>
            </a:extLst>
          </p:cNvPr>
          <p:cNvSpPr txBox="1"/>
          <p:nvPr/>
        </p:nvSpPr>
        <p:spPr>
          <a:xfrm>
            <a:off x="1242646" y="1928550"/>
            <a:ext cx="9964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200" dirty="0"/>
              <a:t>Difficulty 3: Security and access control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AFDE35-4132-C440-E2F9-6BB333F13710}"/>
              </a:ext>
            </a:extLst>
          </p:cNvPr>
          <p:cNvSpPr txBox="1"/>
          <p:nvPr/>
        </p:nvSpPr>
        <p:spPr>
          <a:xfrm>
            <a:off x="1465384" y="2513325"/>
            <a:ext cx="996461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dirty="0">
                <a:solidFill>
                  <a:schemeClr val="bg1">
                    <a:lumMod val="65000"/>
                  </a:schemeClr>
                </a:solidFill>
              </a:rPr>
              <a:t>Solution: </a:t>
            </a:r>
          </a:p>
          <a:p>
            <a:endParaRPr lang="en-KR" sz="2400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KR" sz="2400" dirty="0">
                <a:solidFill>
                  <a:schemeClr val="bg1">
                    <a:lumMod val="65000"/>
                  </a:schemeClr>
                </a:solidFill>
              </a:rPr>
              <a:t>Implement appropriate security measures to protect sensitive GPU data and control access to the monitoring system </a:t>
            </a:r>
          </a:p>
          <a:p>
            <a:pPr marL="457200" indent="-457200">
              <a:buAutoNum type="arabicPeriod"/>
            </a:pPr>
            <a:endParaRPr lang="en-KR" sz="2400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KR" sz="2400" dirty="0">
                <a:solidFill>
                  <a:schemeClr val="bg1">
                    <a:lumMod val="65000"/>
                  </a:schemeClr>
                </a:solidFill>
              </a:rPr>
              <a:t>Configure comminication channels, implement authentication and authorization.</a:t>
            </a:r>
          </a:p>
          <a:p>
            <a:pPr marL="457200" indent="-457200">
              <a:buAutoNum type="arabicPeriod"/>
            </a:pPr>
            <a:endParaRPr lang="en-KR" sz="2400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KR" sz="2400" dirty="0">
                <a:solidFill>
                  <a:schemeClr val="bg1">
                    <a:lumMod val="65000"/>
                  </a:schemeClr>
                </a:solidFill>
              </a:rPr>
              <a:t>Implment monitoring for potential security threats</a:t>
            </a:r>
          </a:p>
          <a:p>
            <a:pPr marL="457200" indent="-457200">
              <a:buAutoNum type="arabicPeriod"/>
            </a:pPr>
            <a:endParaRPr lang="en-KR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285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B6DF99-6F36-1712-D2C4-B7C01445EA1C}"/>
              </a:ext>
            </a:extLst>
          </p:cNvPr>
          <p:cNvSpPr txBox="1"/>
          <p:nvPr/>
        </p:nvSpPr>
        <p:spPr>
          <a:xfrm>
            <a:off x="854782" y="905021"/>
            <a:ext cx="1315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dirty="0"/>
              <a:t>Monitoring GPU usage on lab server – </a:t>
            </a:r>
            <a:r>
              <a:rPr lang="en-KR" sz="2400" b="1" dirty="0"/>
              <a:t>evaluation strategy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61D6B1-2DFB-AD12-5437-44E6362BB291}"/>
              </a:ext>
            </a:extLst>
          </p:cNvPr>
          <p:cNvSpPr txBox="1"/>
          <p:nvPr/>
        </p:nvSpPr>
        <p:spPr>
          <a:xfrm>
            <a:off x="9601200" y="160637"/>
            <a:ext cx="2989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 dirty="0">
                <a:solidFill>
                  <a:schemeClr val="bg1">
                    <a:lumMod val="65000"/>
                  </a:schemeClr>
                </a:solidFill>
              </a:rPr>
              <a:t>Evaluation Strategy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25CD50-1CAD-E32D-237A-B8F8DFBFD6D5}"/>
              </a:ext>
            </a:extLst>
          </p:cNvPr>
          <p:cNvSpPr txBox="1"/>
          <p:nvPr/>
        </p:nvSpPr>
        <p:spPr>
          <a:xfrm>
            <a:off x="1100138" y="5046034"/>
            <a:ext cx="103173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Sync between actual usage value (result of nvidia-smi) and value on app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User experience (easy UX)   </a:t>
            </a:r>
          </a:p>
          <a:p>
            <a:pPr algn="ctr"/>
            <a:endParaRPr lang="en-US" dirty="0"/>
          </a:p>
          <a:p>
            <a:pPr algn="ctr"/>
            <a:endParaRPr lang="en-KR" dirty="0"/>
          </a:p>
        </p:txBody>
      </p:sp>
      <p:pic>
        <p:nvPicPr>
          <p:cNvPr id="25" name="Picture 4" descr="GPU Memory not freeing itself - PyTorch Forums">
            <a:extLst>
              <a:ext uri="{FF2B5EF4-FFF2-40B4-BE49-F238E27FC236}">
                <a16:creationId xmlns:a16="http://schemas.microsoft.com/office/drawing/2014/main" id="{ADD75B81-E00E-D936-2587-52E9A857B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422" y="1680170"/>
            <a:ext cx="4436040" cy="305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A88711B0-E810-3385-61D7-8285814E3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540" y="1680170"/>
            <a:ext cx="2471893" cy="266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14AFC0B4-ADAB-8BDD-9D1E-2B009191D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307" y="1741738"/>
            <a:ext cx="2471893" cy="266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E83EF0BF-6E4A-82F9-1A59-54DAC57B7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486" y="1855186"/>
            <a:ext cx="2471893" cy="266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B0DA0086-DF60-0399-9D98-5174381D4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665" y="1942005"/>
            <a:ext cx="2471893" cy="266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5592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B6DF99-6F36-1712-D2C4-B7C01445EA1C}"/>
              </a:ext>
            </a:extLst>
          </p:cNvPr>
          <p:cNvSpPr txBox="1"/>
          <p:nvPr/>
        </p:nvSpPr>
        <p:spPr>
          <a:xfrm>
            <a:off x="1018905" y="822960"/>
            <a:ext cx="1315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800" dirty="0"/>
              <a:t>Monitoring GPU usage on lab server – </a:t>
            </a:r>
            <a:r>
              <a:rPr lang="en-KR" sz="2800" b="1" dirty="0"/>
              <a:t>usage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61D6B1-2DFB-AD12-5437-44E6362BB291}"/>
              </a:ext>
            </a:extLst>
          </p:cNvPr>
          <p:cNvSpPr txBox="1"/>
          <p:nvPr/>
        </p:nvSpPr>
        <p:spPr>
          <a:xfrm>
            <a:off x="9777047" y="160637"/>
            <a:ext cx="2175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 dirty="0">
                <a:solidFill>
                  <a:schemeClr val="bg1">
                    <a:lumMod val="65000"/>
                  </a:schemeClr>
                </a:solidFill>
              </a:rPr>
              <a:t>Usage Scenario</a:t>
            </a:r>
          </a:p>
        </p:txBody>
      </p:sp>
      <p:pic>
        <p:nvPicPr>
          <p:cNvPr id="29698" name="Picture 2" descr="New Clothier 16 Lab :: Computer Science :: Swarthmore College">
            <a:extLst>
              <a:ext uri="{FF2B5EF4-FFF2-40B4-BE49-F238E27FC236}">
                <a16:creationId xmlns:a16="http://schemas.microsoft.com/office/drawing/2014/main" id="{072873BA-CB6D-7438-5077-F395AE355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62" y="1639171"/>
            <a:ext cx="6944860" cy="41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318F86-4687-D521-597E-743BB50C38D3}"/>
              </a:ext>
            </a:extLst>
          </p:cNvPr>
          <p:cNvSpPr txBox="1"/>
          <p:nvPr/>
        </p:nvSpPr>
        <p:spPr>
          <a:xfrm>
            <a:off x="7707924" y="1689584"/>
            <a:ext cx="413824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KR" sz="1400" dirty="0"/>
              <a:t>Yonwoo needed to use more GPUs to obtain faster results for his paper deadline next week </a:t>
            </a:r>
          </a:p>
          <a:p>
            <a:pPr marL="342900" indent="-342900">
              <a:buAutoNum type="arabicPeriod"/>
            </a:pPr>
            <a:endParaRPr lang="en-KR" sz="1400" dirty="0"/>
          </a:p>
          <a:p>
            <a:pPr marL="342900" indent="-342900">
              <a:buAutoNum type="arabicPeriod"/>
            </a:pPr>
            <a:r>
              <a:rPr lang="en-KR" sz="1400" dirty="0"/>
              <a:t>He was assigned only 2 GPUs for himself and was afraid to ask other students if they were using their assigned GPUs</a:t>
            </a:r>
          </a:p>
          <a:p>
            <a:pPr marL="342900" indent="-342900">
              <a:buAutoNum type="arabicPeriod"/>
            </a:pPr>
            <a:endParaRPr lang="en-KR" sz="1400" dirty="0"/>
          </a:p>
          <a:p>
            <a:pPr marL="342900" indent="-342900">
              <a:buAutoNum type="arabicPeriod"/>
            </a:pPr>
            <a:r>
              <a:rPr lang="en-KR" sz="1400" dirty="0"/>
              <a:t>He used </a:t>
            </a:r>
            <a:r>
              <a:rPr lang="en-KR" sz="1400" b="1" dirty="0"/>
              <a:t>Labmate’s </a:t>
            </a:r>
            <a:r>
              <a:rPr lang="en-KR" sz="1400" dirty="0"/>
              <a:t>GPU activity monitor and verified that some GPUs were not in use </a:t>
            </a:r>
          </a:p>
          <a:p>
            <a:pPr marL="342900" indent="-342900">
              <a:buAutoNum type="arabicPeriod"/>
            </a:pPr>
            <a:endParaRPr lang="en-KR" sz="1400" dirty="0"/>
          </a:p>
          <a:p>
            <a:pPr marL="342900" indent="-342900">
              <a:buAutoNum type="arabicPeriod"/>
            </a:pPr>
            <a:r>
              <a:rPr lang="en-KR" sz="1400" dirty="0"/>
              <a:t>There was an agreement with the lab members that anyone with need could use idle GPUs</a:t>
            </a:r>
          </a:p>
          <a:p>
            <a:pPr marL="342900" indent="-342900">
              <a:buAutoNum type="arabicPeriod"/>
            </a:pPr>
            <a:endParaRPr lang="en-KR" sz="1400" dirty="0"/>
          </a:p>
          <a:p>
            <a:pPr marL="342900" indent="-342900">
              <a:buAutoNum type="arabicPeriod"/>
            </a:pPr>
            <a:r>
              <a:rPr lang="en-KR" sz="1400" dirty="0"/>
              <a:t>Yonwoo was able to train his model faster and submitted his paper on time </a:t>
            </a:r>
          </a:p>
        </p:txBody>
      </p:sp>
    </p:spTree>
    <p:extLst>
      <p:ext uri="{BB962C8B-B14F-4D97-AF65-F5344CB8AC3E}">
        <p14:creationId xmlns:p14="http://schemas.microsoft.com/office/powerpoint/2010/main" val="4197845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BD90E-146C-1E2B-93C1-15D0E7342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901" y="2904382"/>
            <a:ext cx="10522468" cy="2406172"/>
          </a:xfrm>
        </p:spPr>
        <p:txBody>
          <a:bodyPr>
            <a:normAutofit/>
          </a:bodyPr>
          <a:lstStyle/>
          <a:p>
            <a:r>
              <a:rPr lang="en-KR" sz="4400" dirty="0"/>
              <a:t>Function 2: Meal queue, seating availability checker</a:t>
            </a:r>
          </a:p>
        </p:txBody>
      </p:sp>
    </p:spTree>
    <p:extLst>
      <p:ext uri="{BB962C8B-B14F-4D97-AF65-F5344CB8AC3E}">
        <p14:creationId xmlns:p14="http://schemas.microsoft.com/office/powerpoint/2010/main" val="2117113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7FFA76-D785-D8DB-4327-95F824D71BF8}"/>
              </a:ext>
            </a:extLst>
          </p:cNvPr>
          <p:cNvSpPr txBox="1"/>
          <p:nvPr/>
        </p:nvSpPr>
        <p:spPr>
          <a:xfrm>
            <a:off x="1045031" y="901337"/>
            <a:ext cx="1315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800" dirty="0"/>
              <a:t>Meal queue, seating availability checker – </a:t>
            </a:r>
            <a:r>
              <a:rPr lang="en-KR" sz="2800" b="1" dirty="0"/>
              <a:t>existing solutions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00A012-EF32-2F18-E4F4-E8A3FD9B0F38}"/>
              </a:ext>
            </a:extLst>
          </p:cNvPr>
          <p:cNvSpPr txBox="1"/>
          <p:nvPr/>
        </p:nvSpPr>
        <p:spPr>
          <a:xfrm>
            <a:off x="8569235" y="160637"/>
            <a:ext cx="3622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 dirty="0">
                <a:solidFill>
                  <a:schemeClr val="bg1">
                    <a:lumMod val="65000"/>
                  </a:schemeClr>
                </a:solidFill>
              </a:rPr>
              <a:t>Existing Solutions &amp; Limitations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E59C91-59D6-F7A2-CB99-97A9562D5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68" y="1795180"/>
            <a:ext cx="6693814" cy="41614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DF3EC8-E32E-271F-915B-58BFFAB86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006" y="2808513"/>
            <a:ext cx="3848326" cy="241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E93F33-0F21-46AF-3B55-7279BF4840B6}"/>
              </a:ext>
            </a:extLst>
          </p:cNvPr>
          <p:cNvSpPr txBox="1"/>
          <p:nvPr/>
        </p:nvSpPr>
        <p:spPr>
          <a:xfrm>
            <a:off x="9288163" y="160637"/>
            <a:ext cx="2903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 dirty="0">
                <a:solidFill>
                  <a:schemeClr val="bg1">
                    <a:lumMod val="65000"/>
                  </a:schemeClr>
                </a:solidFill>
              </a:rPr>
              <a:t>Target Users &amp; Problem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EE4A7D-3777-7AFF-C6F8-11417AC034CA}"/>
              </a:ext>
            </a:extLst>
          </p:cNvPr>
          <p:cNvSpPr txBox="1"/>
          <p:nvPr/>
        </p:nvSpPr>
        <p:spPr>
          <a:xfrm>
            <a:off x="923219" y="2307637"/>
            <a:ext cx="11105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4800" dirty="0"/>
              <a:t>Life of a graduate student is tough…</a:t>
            </a:r>
          </a:p>
        </p:txBody>
      </p:sp>
    </p:spTree>
    <p:extLst>
      <p:ext uri="{BB962C8B-B14F-4D97-AF65-F5344CB8AC3E}">
        <p14:creationId xmlns:p14="http://schemas.microsoft.com/office/powerpoint/2010/main" val="2294279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FB132C-F2CE-DD0B-DA90-DB20A30BEA7C}"/>
              </a:ext>
            </a:extLst>
          </p:cNvPr>
          <p:cNvSpPr txBox="1"/>
          <p:nvPr/>
        </p:nvSpPr>
        <p:spPr>
          <a:xfrm>
            <a:off x="1045031" y="901337"/>
            <a:ext cx="1315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800" dirty="0"/>
              <a:t>Meal queue, seat availablity checker – </a:t>
            </a:r>
            <a:r>
              <a:rPr lang="en-KR" sz="2800" b="1" dirty="0"/>
              <a:t>limitations</a:t>
            </a: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B60D9077-160B-20CD-79B3-95553F11A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580" y="1746202"/>
            <a:ext cx="3980012" cy="318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67460D-2A47-A00D-F15A-B94C668B9923}"/>
              </a:ext>
            </a:extLst>
          </p:cNvPr>
          <p:cNvSpPr txBox="1"/>
          <p:nvPr/>
        </p:nvSpPr>
        <p:spPr>
          <a:xfrm>
            <a:off x="3906487" y="5248776"/>
            <a:ext cx="4203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Forcing every user to use the app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904527-FD5F-B167-2FCD-CF86FF4E9CC7}"/>
              </a:ext>
            </a:extLst>
          </p:cNvPr>
          <p:cNvSpPr txBox="1"/>
          <p:nvPr/>
        </p:nvSpPr>
        <p:spPr>
          <a:xfrm>
            <a:off x="8569235" y="160637"/>
            <a:ext cx="3622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 dirty="0">
                <a:solidFill>
                  <a:schemeClr val="bg1">
                    <a:lumMod val="65000"/>
                  </a:schemeClr>
                </a:solidFill>
              </a:rPr>
              <a:t>Existing Solutions &amp; Limitations</a:t>
            </a:r>
          </a:p>
        </p:txBody>
      </p:sp>
    </p:spTree>
    <p:extLst>
      <p:ext uri="{BB962C8B-B14F-4D97-AF65-F5344CB8AC3E}">
        <p14:creationId xmlns:p14="http://schemas.microsoft.com/office/powerpoint/2010/main" val="2795308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A47B31-A1C6-1B7D-E64F-7BF25AF36BBA}"/>
              </a:ext>
            </a:extLst>
          </p:cNvPr>
          <p:cNvSpPr txBox="1"/>
          <p:nvPr/>
        </p:nvSpPr>
        <p:spPr>
          <a:xfrm>
            <a:off x="3182588" y="5094397"/>
            <a:ext cx="9975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Doesn’t take account of people picking up food</a:t>
            </a:r>
          </a:p>
        </p:txBody>
      </p:sp>
      <p:pic>
        <p:nvPicPr>
          <p:cNvPr id="14338" name="Picture 2" descr="Premium Vector | Restaurant interior concept. apartment with furniture -  tables with chairs, drinks and food, counter, bottle cabinet, wall decor  and plants. vector illustration background in flat cartoon design">
            <a:extLst>
              <a:ext uri="{FF2B5EF4-FFF2-40B4-BE49-F238E27FC236}">
                <a16:creationId xmlns:a16="http://schemas.microsoft.com/office/drawing/2014/main" id="{680B91F0-E476-5A8A-15EC-DF584C585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024" y="2203634"/>
            <a:ext cx="3962400" cy="2219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B600DE-AA38-FB7A-20E1-F43FECD4185F}"/>
              </a:ext>
            </a:extLst>
          </p:cNvPr>
          <p:cNvSpPr txBox="1"/>
          <p:nvPr/>
        </p:nvSpPr>
        <p:spPr>
          <a:xfrm>
            <a:off x="1045031" y="901337"/>
            <a:ext cx="1315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800" dirty="0"/>
              <a:t>Meal queue, seat availablity checker – </a:t>
            </a:r>
            <a:r>
              <a:rPr lang="en-KR" sz="2800" b="1" dirty="0"/>
              <a:t>limitations</a:t>
            </a: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90801266-B99F-9589-1957-7A76DCCCF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612" y="1647760"/>
            <a:ext cx="2248816" cy="356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37E8DC-537E-AF24-0243-F1BE773DD13C}"/>
              </a:ext>
            </a:extLst>
          </p:cNvPr>
          <p:cNvSpPr txBox="1"/>
          <p:nvPr/>
        </p:nvSpPr>
        <p:spPr>
          <a:xfrm>
            <a:off x="8569235" y="160637"/>
            <a:ext cx="3622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 dirty="0">
                <a:solidFill>
                  <a:schemeClr val="bg1">
                    <a:lumMod val="65000"/>
                  </a:schemeClr>
                </a:solidFill>
              </a:rPr>
              <a:t>Existing Solutions &amp; Limitations</a:t>
            </a:r>
          </a:p>
        </p:txBody>
      </p:sp>
    </p:spTree>
    <p:extLst>
      <p:ext uri="{BB962C8B-B14F-4D97-AF65-F5344CB8AC3E}">
        <p14:creationId xmlns:p14="http://schemas.microsoft.com/office/powerpoint/2010/main" val="30848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05ED62-DCCD-A05F-79BE-A7E05367E771}"/>
              </a:ext>
            </a:extLst>
          </p:cNvPr>
          <p:cNvSpPr txBox="1"/>
          <p:nvPr/>
        </p:nvSpPr>
        <p:spPr>
          <a:xfrm>
            <a:off x="1045031" y="901337"/>
            <a:ext cx="1315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800" dirty="0"/>
              <a:t>Meal queue, seat availablity checker – </a:t>
            </a:r>
            <a:r>
              <a:rPr lang="en-KR" sz="2800" b="1" dirty="0"/>
              <a:t>our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DC34D-B365-06E4-91CC-C4B0D912C5F5}"/>
              </a:ext>
            </a:extLst>
          </p:cNvPr>
          <p:cNvSpPr txBox="1"/>
          <p:nvPr/>
        </p:nvSpPr>
        <p:spPr>
          <a:xfrm>
            <a:off x="10254343" y="160637"/>
            <a:ext cx="169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 dirty="0">
                <a:solidFill>
                  <a:schemeClr val="bg1">
                    <a:lumMod val="65000"/>
                  </a:schemeClr>
                </a:solidFill>
              </a:rPr>
              <a:t>Key Solution</a:t>
            </a:r>
          </a:p>
        </p:txBody>
      </p:sp>
      <p:pic>
        <p:nvPicPr>
          <p:cNvPr id="15364" name="Picture 4" descr="Top 3 Techniques to improve People/ Human Detection Accuracy">
            <a:extLst>
              <a:ext uri="{FF2B5EF4-FFF2-40B4-BE49-F238E27FC236}">
                <a16:creationId xmlns:a16="http://schemas.microsoft.com/office/drawing/2014/main" id="{D373356B-5BA9-3F84-45B3-EB6C8CB3AA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11"/>
          <a:stretch/>
        </p:blipFill>
        <p:spPr bwMode="auto">
          <a:xfrm>
            <a:off x="6271161" y="2402560"/>
            <a:ext cx="2952040" cy="2249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Finding chairs the data scientist way! (Hint: using Deep Learning) - Part I">
            <a:extLst>
              <a:ext uri="{FF2B5EF4-FFF2-40B4-BE49-F238E27FC236}">
                <a16:creationId xmlns:a16="http://schemas.microsoft.com/office/drawing/2014/main" id="{3531E503-5911-F1AF-E02D-FE6AB6197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840" y="2263159"/>
            <a:ext cx="2273107" cy="252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>
            <a:extLst>
              <a:ext uri="{FF2B5EF4-FFF2-40B4-BE49-F238E27FC236}">
                <a16:creationId xmlns:a16="http://schemas.microsoft.com/office/drawing/2014/main" id="{D1B0A989-6483-738C-1D81-EE4E1E056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02" y="2164648"/>
            <a:ext cx="4517571" cy="252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EE8CFF-A548-5C8A-91E9-7CED1771D274}"/>
              </a:ext>
            </a:extLst>
          </p:cNvPr>
          <p:cNvSpPr txBox="1"/>
          <p:nvPr/>
        </p:nvSpPr>
        <p:spPr>
          <a:xfrm>
            <a:off x="2339438" y="5332266"/>
            <a:ext cx="2268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Sensors (cameras)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0DFCEC-D65A-B48D-0E04-304A5BFDFAF6}"/>
              </a:ext>
            </a:extLst>
          </p:cNvPr>
          <p:cNvSpPr txBox="1"/>
          <p:nvPr/>
        </p:nvSpPr>
        <p:spPr>
          <a:xfrm>
            <a:off x="6936930" y="5332266"/>
            <a:ext cx="4572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V</a:t>
            </a:r>
            <a:r>
              <a:rPr lang="en-US" dirty="0" err="1"/>
              <a:t>i</a:t>
            </a:r>
            <a:r>
              <a:rPr lang="en-KR" dirty="0"/>
              <a:t>sion - Human Object Detection </a:t>
            </a:r>
          </a:p>
        </p:txBody>
      </p:sp>
    </p:spTree>
    <p:extLst>
      <p:ext uri="{BB962C8B-B14F-4D97-AF65-F5344CB8AC3E}">
        <p14:creationId xmlns:p14="http://schemas.microsoft.com/office/powerpoint/2010/main" val="1680549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281A60-4C10-DD10-26D0-82189AC9C558}"/>
              </a:ext>
            </a:extLst>
          </p:cNvPr>
          <p:cNvSpPr txBox="1"/>
          <p:nvPr/>
        </p:nvSpPr>
        <p:spPr>
          <a:xfrm>
            <a:off x="1045031" y="901337"/>
            <a:ext cx="1315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800" dirty="0"/>
              <a:t>Meal queue, seat availablity checker – </a:t>
            </a:r>
            <a:r>
              <a:rPr lang="en-KR" sz="2800" b="1" dirty="0"/>
              <a:t>our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F762E2-C797-34C4-6AAA-0A04CBCC2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50" y="2303813"/>
            <a:ext cx="6500005" cy="26135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6E5F55-D545-AFCC-688B-22057FADD87C}"/>
              </a:ext>
            </a:extLst>
          </p:cNvPr>
          <p:cNvSpPr txBox="1"/>
          <p:nvPr/>
        </p:nvSpPr>
        <p:spPr>
          <a:xfrm>
            <a:off x="7172700" y="2456423"/>
            <a:ext cx="4643250" cy="2308324"/>
          </a:xfrm>
          <a:prstGeom prst="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KR" dirty="0">
                <a:ln>
                  <a:solidFill>
                    <a:sysClr val="windowText" lastClr="000000"/>
                  </a:solidFill>
                </a:ln>
              </a:rPr>
              <a:t>48 seats available </a:t>
            </a:r>
          </a:p>
          <a:p>
            <a:pPr algn="ctr"/>
            <a:endParaRPr lang="en-KR" dirty="0">
              <a:ln>
                <a:solidFill>
                  <a:sysClr val="windowText" lastClr="000000"/>
                </a:solidFill>
              </a:ln>
            </a:endParaRPr>
          </a:p>
          <a:p>
            <a:pPr algn="ctr"/>
            <a:r>
              <a:rPr lang="en-KR" dirty="0">
                <a:ln>
                  <a:solidFill>
                    <a:sysClr val="windowText" lastClr="000000"/>
                  </a:solidFill>
                </a:ln>
              </a:rPr>
              <a:t>7 people in line</a:t>
            </a:r>
          </a:p>
          <a:p>
            <a:pPr algn="ctr"/>
            <a:endParaRPr lang="en-KR" dirty="0">
              <a:ln>
                <a:solidFill>
                  <a:sysClr val="windowText" lastClr="000000"/>
                </a:solidFill>
              </a:ln>
            </a:endParaRPr>
          </a:p>
          <a:p>
            <a:pPr algn="ctr"/>
            <a:r>
              <a:rPr lang="en-KR" dirty="0">
                <a:ln>
                  <a:solidFill>
                    <a:sysClr val="windowText" lastClr="000000"/>
                  </a:solidFill>
                </a:ln>
              </a:rPr>
              <a:t>Estimated wait time is 3 minutes</a:t>
            </a:r>
          </a:p>
          <a:p>
            <a:pPr algn="ctr"/>
            <a:endParaRPr lang="en-KR" dirty="0">
              <a:ln>
                <a:solidFill>
                  <a:sysClr val="windowText" lastClr="000000"/>
                </a:solidFill>
              </a:ln>
            </a:endParaRPr>
          </a:p>
          <a:p>
            <a:pPr algn="ctr"/>
            <a:r>
              <a:rPr lang="en-KR" dirty="0">
                <a:ln>
                  <a:solidFill>
                    <a:sysClr val="windowText" lastClr="000000"/>
                  </a:solidFill>
                </a:ln>
              </a:rPr>
              <a:t>Highly recommended heading to line!</a:t>
            </a:r>
          </a:p>
          <a:p>
            <a:pPr algn="ctr"/>
            <a:endParaRPr lang="en-KR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F006E7-BC49-2382-648D-8686155044CB}"/>
              </a:ext>
            </a:extLst>
          </p:cNvPr>
          <p:cNvSpPr txBox="1"/>
          <p:nvPr/>
        </p:nvSpPr>
        <p:spPr>
          <a:xfrm>
            <a:off x="2491958" y="5154137"/>
            <a:ext cx="2268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Output – Seatplan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1BCB65-3B39-D282-B85F-372888122C15}"/>
              </a:ext>
            </a:extLst>
          </p:cNvPr>
          <p:cNvSpPr txBox="1"/>
          <p:nvPr/>
        </p:nvSpPr>
        <p:spPr>
          <a:xfrm>
            <a:off x="8775865" y="5154137"/>
            <a:ext cx="2268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Output – Alert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84B0B5-0F77-1239-D107-43EF1A209879}"/>
              </a:ext>
            </a:extLst>
          </p:cNvPr>
          <p:cNvSpPr txBox="1"/>
          <p:nvPr/>
        </p:nvSpPr>
        <p:spPr>
          <a:xfrm>
            <a:off x="10254343" y="160637"/>
            <a:ext cx="169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 dirty="0">
                <a:solidFill>
                  <a:schemeClr val="bg1">
                    <a:lumMod val="65000"/>
                  </a:schemeClr>
                </a:solidFill>
              </a:rPr>
              <a:t>Key Solution</a:t>
            </a:r>
          </a:p>
        </p:txBody>
      </p:sp>
    </p:spTree>
    <p:extLst>
      <p:ext uri="{BB962C8B-B14F-4D97-AF65-F5344CB8AC3E}">
        <p14:creationId xmlns:p14="http://schemas.microsoft.com/office/powerpoint/2010/main" val="3063944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B6DF99-6F36-1712-D2C4-B7C01445EA1C}"/>
              </a:ext>
            </a:extLst>
          </p:cNvPr>
          <p:cNvSpPr txBox="1"/>
          <p:nvPr/>
        </p:nvSpPr>
        <p:spPr>
          <a:xfrm>
            <a:off x="1018905" y="822960"/>
            <a:ext cx="1315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dirty="0"/>
              <a:t>Meal queue, seat availablity– </a:t>
            </a:r>
            <a:r>
              <a:rPr lang="en-KR" sz="2400" b="1" dirty="0"/>
              <a:t>expected challenges &amp; solutions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61D6B1-2DFB-AD12-5437-44E6362BB291}"/>
              </a:ext>
            </a:extLst>
          </p:cNvPr>
          <p:cNvSpPr txBox="1"/>
          <p:nvPr/>
        </p:nvSpPr>
        <p:spPr>
          <a:xfrm>
            <a:off x="8042031" y="160637"/>
            <a:ext cx="391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 dirty="0">
                <a:solidFill>
                  <a:schemeClr val="bg1">
                    <a:lumMod val="65000"/>
                  </a:schemeClr>
                </a:solidFill>
              </a:rPr>
              <a:t>Expected Challenges &amp; Solutions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AD49E6-5A7B-03E4-A0E7-1A6D142AEE28}"/>
              </a:ext>
            </a:extLst>
          </p:cNvPr>
          <p:cNvSpPr txBox="1"/>
          <p:nvPr/>
        </p:nvSpPr>
        <p:spPr>
          <a:xfrm>
            <a:off x="1242646" y="1928550"/>
            <a:ext cx="9964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200" dirty="0"/>
              <a:t>Difficulty 1: Accurate Human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0B20E-439F-C878-D543-CD9ADB9DEDDE}"/>
              </a:ext>
            </a:extLst>
          </p:cNvPr>
          <p:cNvSpPr txBox="1"/>
          <p:nvPr/>
        </p:nvSpPr>
        <p:spPr>
          <a:xfrm>
            <a:off x="1242646" y="2782956"/>
            <a:ext cx="996461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dirty="0">
                <a:solidFill>
                  <a:schemeClr val="bg1">
                    <a:lumMod val="65000"/>
                  </a:schemeClr>
                </a:solidFill>
              </a:rPr>
              <a:t>Solution: </a:t>
            </a:r>
          </a:p>
          <a:p>
            <a:endParaRPr lang="en-KR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KR" sz="2400" dirty="0">
                <a:solidFill>
                  <a:schemeClr val="bg1">
                    <a:lumMod val="65000"/>
                  </a:schemeClr>
                </a:solidFill>
              </a:rPr>
              <a:t>1. Test various deep learning models such as YOLO, Faster R-CNN which are pretrained on large datasets and achieve high accuracy in detecting humans. </a:t>
            </a:r>
          </a:p>
          <a:p>
            <a:endParaRPr lang="en-KR" sz="2400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AutoNum type="arabicPeriod"/>
            </a:pPr>
            <a:endParaRPr lang="en-KR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001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B6DF99-6F36-1712-D2C4-B7C01445EA1C}"/>
              </a:ext>
            </a:extLst>
          </p:cNvPr>
          <p:cNvSpPr txBox="1"/>
          <p:nvPr/>
        </p:nvSpPr>
        <p:spPr>
          <a:xfrm>
            <a:off x="1018905" y="822960"/>
            <a:ext cx="1315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dirty="0"/>
              <a:t>Meal queue, seat availablity– </a:t>
            </a:r>
            <a:r>
              <a:rPr lang="en-KR" sz="2400" b="1" dirty="0"/>
              <a:t>expected challenges &amp; solutions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61D6B1-2DFB-AD12-5437-44E6362BB291}"/>
              </a:ext>
            </a:extLst>
          </p:cNvPr>
          <p:cNvSpPr txBox="1"/>
          <p:nvPr/>
        </p:nvSpPr>
        <p:spPr>
          <a:xfrm>
            <a:off x="8042031" y="160637"/>
            <a:ext cx="391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 dirty="0">
                <a:solidFill>
                  <a:schemeClr val="bg1">
                    <a:lumMod val="65000"/>
                  </a:schemeClr>
                </a:solidFill>
              </a:rPr>
              <a:t>Expected Challenges &amp; Solutions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AD49E6-5A7B-03E4-A0E7-1A6D142AEE28}"/>
              </a:ext>
            </a:extLst>
          </p:cNvPr>
          <p:cNvSpPr txBox="1"/>
          <p:nvPr/>
        </p:nvSpPr>
        <p:spPr>
          <a:xfrm>
            <a:off x="1242646" y="1928550"/>
            <a:ext cx="9964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200" dirty="0"/>
              <a:t>Difficulty 2: Reliable empty seat detection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0B20E-439F-C878-D543-CD9ADB9DEDDE}"/>
              </a:ext>
            </a:extLst>
          </p:cNvPr>
          <p:cNvSpPr txBox="1"/>
          <p:nvPr/>
        </p:nvSpPr>
        <p:spPr>
          <a:xfrm>
            <a:off x="1359877" y="2636516"/>
            <a:ext cx="99646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dirty="0">
                <a:solidFill>
                  <a:schemeClr val="bg1">
                    <a:lumMod val="65000"/>
                  </a:schemeClr>
                </a:solidFill>
              </a:rPr>
              <a:t>Solution: </a:t>
            </a:r>
          </a:p>
          <a:p>
            <a:endParaRPr lang="en-KR" sz="2400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KR" sz="2400" dirty="0">
                <a:solidFill>
                  <a:schemeClr val="bg1">
                    <a:lumMod val="65000"/>
                  </a:schemeClr>
                </a:solidFill>
              </a:rPr>
              <a:t>Use template matching, feature matching or deep learning-based object detection. </a:t>
            </a:r>
          </a:p>
          <a:p>
            <a:pPr marL="457200" indent="-457200">
              <a:buAutoNum type="arabicPeriod"/>
            </a:pPr>
            <a:endParaRPr lang="en-KR" sz="2400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KR" sz="2400" dirty="0">
                <a:solidFill>
                  <a:schemeClr val="bg1">
                    <a:lumMod val="65000"/>
                  </a:schemeClr>
                </a:solidFill>
              </a:rPr>
              <a:t>Access to large chair dataset with various seating types, arrangements, and lighting conditions. </a:t>
            </a:r>
          </a:p>
          <a:p>
            <a:endParaRPr lang="en-KR" sz="2400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AutoNum type="arabicPeriod"/>
            </a:pPr>
            <a:endParaRPr lang="en-KR" sz="2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542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B6DF99-6F36-1712-D2C4-B7C01445EA1C}"/>
              </a:ext>
            </a:extLst>
          </p:cNvPr>
          <p:cNvSpPr txBox="1"/>
          <p:nvPr/>
        </p:nvSpPr>
        <p:spPr>
          <a:xfrm>
            <a:off x="1018905" y="822960"/>
            <a:ext cx="1315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dirty="0"/>
              <a:t>Meal queue, seat availablity– </a:t>
            </a:r>
            <a:r>
              <a:rPr lang="en-KR" sz="2400" b="1" dirty="0"/>
              <a:t>expected challenges &amp; solutions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61D6B1-2DFB-AD12-5437-44E6362BB291}"/>
              </a:ext>
            </a:extLst>
          </p:cNvPr>
          <p:cNvSpPr txBox="1"/>
          <p:nvPr/>
        </p:nvSpPr>
        <p:spPr>
          <a:xfrm>
            <a:off x="8042031" y="160637"/>
            <a:ext cx="391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 dirty="0">
                <a:solidFill>
                  <a:schemeClr val="bg1">
                    <a:lumMod val="65000"/>
                  </a:schemeClr>
                </a:solidFill>
              </a:rPr>
              <a:t>Expected Challenges &amp; Solutions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AD49E6-5A7B-03E4-A0E7-1A6D142AEE28}"/>
              </a:ext>
            </a:extLst>
          </p:cNvPr>
          <p:cNvSpPr txBox="1"/>
          <p:nvPr/>
        </p:nvSpPr>
        <p:spPr>
          <a:xfrm>
            <a:off x="1242646" y="1928550"/>
            <a:ext cx="9964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200" dirty="0"/>
              <a:t>Difficulty 3: Privacy Issues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10B20E-439F-C878-D543-CD9ADB9DEDDE}"/>
              </a:ext>
            </a:extLst>
          </p:cNvPr>
          <p:cNvSpPr txBox="1"/>
          <p:nvPr/>
        </p:nvSpPr>
        <p:spPr>
          <a:xfrm>
            <a:off x="1242646" y="2943946"/>
            <a:ext cx="99646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dirty="0">
                <a:solidFill>
                  <a:schemeClr val="bg1">
                    <a:lumMod val="65000"/>
                  </a:schemeClr>
                </a:solidFill>
              </a:rPr>
              <a:t>Solution: </a:t>
            </a:r>
          </a:p>
          <a:p>
            <a:endParaRPr lang="en-KR" sz="2400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KR" sz="2400" dirty="0">
                <a:solidFill>
                  <a:schemeClr val="bg1">
                    <a:lumMod val="65000"/>
                  </a:schemeClr>
                </a:solidFill>
              </a:rPr>
              <a:t>Anonymizing or blurring faces when storing captured data</a:t>
            </a:r>
          </a:p>
        </p:txBody>
      </p:sp>
    </p:spTree>
    <p:extLst>
      <p:ext uri="{BB962C8B-B14F-4D97-AF65-F5344CB8AC3E}">
        <p14:creationId xmlns:p14="http://schemas.microsoft.com/office/powerpoint/2010/main" val="26732375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B6DF99-6F36-1712-D2C4-B7C01445EA1C}"/>
              </a:ext>
            </a:extLst>
          </p:cNvPr>
          <p:cNvSpPr txBox="1"/>
          <p:nvPr/>
        </p:nvSpPr>
        <p:spPr>
          <a:xfrm>
            <a:off x="1018905" y="822960"/>
            <a:ext cx="1315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dirty="0"/>
              <a:t>Meal queue, seat availablity– </a:t>
            </a:r>
            <a:r>
              <a:rPr lang="en-KR" sz="2400" b="1" dirty="0"/>
              <a:t>evaluation strategies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8A4DBC-B4BA-82CF-119A-6DB2D340A5EF}"/>
              </a:ext>
            </a:extLst>
          </p:cNvPr>
          <p:cNvSpPr txBox="1"/>
          <p:nvPr/>
        </p:nvSpPr>
        <p:spPr>
          <a:xfrm>
            <a:off x="9601200" y="160637"/>
            <a:ext cx="2989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 dirty="0">
                <a:solidFill>
                  <a:schemeClr val="bg1">
                    <a:lumMod val="65000"/>
                  </a:schemeClr>
                </a:solidFill>
              </a:rPr>
              <a:t>Evaluation Strategy</a:t>
            </a:r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ECA76F1C-A779-7439-7BC4-7C573D098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291" y="1615351"/>
            <a:ext cx="7558342" cy="267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9388FB-D514-3CDF-16B3-1483D0BA014E}"/>
              </a:ext>
            </a:extLst>
          </p:cNvPr>
          <p:cNvSpPr txBox="1"/>
          <p:nvPr/>
        </p:nvSpPr>
        <p:spPr>
          <a:xfrm>
            <a:off x="3164780" y="4503985"/>
            <a:ext cx="58624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1. Number of human, chair detection accuracy</a:t>
            </a:r>
          </a:p>
          <a:p>
            <a:endParaRPr lang="en-KR" dirty="0"/>
          </a:p>
          <a:p>
            <a:r>
              <a:rPr lang="en-KR" dirty="0"/>
              <a:t>2. Detection, classification speed </a:t>
            </a:r>
          </a:p>
          <a:p>
            <a:endParaRPr lang="en-KR" dirty="0"/>
          </a:p>
          <a:p>
            <a:r>
              <a:rPr lang="en-KR" dirty="0"/>
              <a:t>3. User experience (easy UX)  </a:t>
            </a:r>
          </a:p>
        </p:txBody>
      </p:sp>
    </p:spTree>
    <p:extLst>
      <p:ext uri="{BB962C8B-B14F-4D97-AF65-F5344CB8AC3E}">
        <p14:creationId xmlns:p14="http://schemas.microsoft.com/office/powerpoint/2010/main" val="228166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B6DF99-6F36-1712-D2C4-B7C01445EA1C}"/>
              </a:ext>
            </a:extLst>
          </p:cNvPr>
          <p:cNvSpPr txBox="1"/>
          <p:nvPr/>
        </p:nvSpPr>
        <p:spPr>
          <a:xfrm>
            <a:off x="1018905" y="822960"/>
            <a:ext cx="1315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800" dirty="0"/>
              <a:t>Meal queue, seat availablity – </a:t>
            </a:r>
            <a:r>
              <a:rPr lang="en-KR" sz="2800" b="1" dirty="0"/>
              <a:t>usage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61D6B1-2DFB-AD12-5437-44E6362BB291}"/>
              </a:ext>
            </a:extLst>
          </p:cNvPr>
          <p:cNvSpPr txBox="1"/>
          <p:nvPr/>
        </p:nvSpPr>
        <p:spPr>
          <a:xfrm>
            <a:off x="9777047" y="160637"/>
            <a:ext cx="2175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 dirty="0">
                <a:solidFill>
                  <a:schemeClr val="bg1">
                    <a:lumMod val="65000"/>
                  </a:schemeClr>
                </a:solidFill>
              </a:rPr>
              <a:t>Usage Scenario</a:t>
            </a:r>
          </a:p>
        </p:txBody>
      </p:sp>
      <p:pic>
        <p:nvPicPr>
          <p:cNvPr id="31746" name="Picture 2" descr="City Schools Pressed to Collect Overdue Lunch Fees - The New York Times">
            <a:extLst>
              <a:ext uri="{FF2B5EF4-FFF2-40B4-BE49-F238E27FC236}">
                <a16:creationId xmlns:a16="http://schemas.microsoft.com/office/drawing/2014/main" id="{384FDC8E-D384-CFC7-C533-5573E384B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84" y="1590040"/>
            <a:ext cx="7620000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B150F5-5731-E08A-F7D9-C926BE616427}"/>
              </a:ext>
            </a:extLst>
          </p:cNvPr>
          <p:cNvSpPr txBox="1"/>
          <p:nvPr/>
        </p:nvSpPr>
        <p:spPr>
          <a:xfrm>
            <a:off x="8053754" y="2023794"/>
            <a:ext cx="413824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KR" sz="1400" dirty="0"/>
              <a:t> Yonwoo and 4 other friends was hungry so he decided to turn on </a:t>
            </a:r>
            <a:r>
              <a:rPr lang="en-KR" sz="1400" b="1" dirty="0"/>
              <a:t>Labmate’s</a:t>
            </a:r>
            <a:r>
              <a:rPr lang="en-KR" sz="1400" dirty="0"/>
              <a:t> Meal queue function.</a:t>
            </a:r>
          </a:p>
          <a:p>
            <a:pPr marL="342900" indent="-342900">
              <a:buAutoNum type="arabicPeriod"/>
            </a:pPr>
            <a:endParaRPr lang="en-KR" sz="1400" dirty="0"/>
          </a:p>
          <a:p>
            <a:pPr marL="342900" indent="-342900">
              <a:buAutoNum type="arabicPeriod"/>
            </a:pPr>
            <a:r>
              <a:rPr lang="en-KR" sz="1400" dirty="0"/>
              <a:t>Unfortunately, there were not any seats that 5 people could sit next to each other.</a:t>
            </a:r>
          </a:p>
          <a:p>
            <a:pPr marL="342900" indent="-342900">
              <a:buAutoNum type="arabicPeriod"/>
            </a:pPr>
            <a:endParaRPr lang="en-KR" sz="1400" dirty="0"/>
          </a:p>
          <a:p>
            <a:pPr marL="342900" indent="-342900">
              <a:buAutoNum type="arabicPeriod"/>
            </a:pPr>
            <a:r>
              <a:rPr lang="en-KR" sz="1400" dirty="0"/>
              <a:t>After a couple of more minutes, Yonwoo turned the app again and verified that the waitime was reasonable, and there were multiple spaces for 5 students. </a:t>
            </a:r>
          </a:p>
          <a:p>
            <a:pPr marL="342900" indent="-342900">
              <a:buAutoNum type="arabicPeriod"/>
            </a:pPr>
            <a:endParaRPr lang="en-KR" sz="1400" dirty="0"/>
          </a:p>
          <a:p>
            <a:pPr marL="342900" indent="-342900">
              <a:buAutoNum type="arabicPeriod"/>
            </a:pPr>
            <a:r>
              <a:rPr lang="en-KR" sz="1400" dirty="0"/>
              <a:t>Yonwoo and his friends headed off to the cafeteria and had lunch in a breeze.   </a:t>
            </a:r>
          </a:p>
        </p:txBody>
      </p:sp>
    </p:spTree>
    <p:extLst>
      <p:ext uri="{BB962C8B-B14F-4D97-AF65-F5344CB8AC3E}">
        <p14:creationId xmlns:p14="http://schemas.microsoft.com/office/powerpoint/2010/main" val="17685619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BD90E-146C-1E2B-93C1-15D0E7342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15" y="2857489"/>
            <a:ext cx="11418277" cy="2406172"/>
          </a:xfrm>
        </p:spPr>
        <p:txBody>
          <a:bodyPr>
            <a:normAutofit/>
          </a:bodyPr>
          <a:lstStyle/>
          <a:p>
            <a:r>
              <a:rPr lang="en-KR" sz="4400" dirty="0"/>
              <a:t>Function 3: Meal Recommender System</a:t>
            </a:r>
          </a:p>
        </p:txBody>
      </p:sp>
    </p:spTree>
    <p:extLst>
      <p:ext uri="{BB962C8B-B14F-4D97-AF65-F5344CB8AC3E}">
        <p14:creationId xmlns:p14="http://schemas.microsoft.com/office/powerpoint/2010/main" val="2979107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342CDF-C62E-3E92-5605-E317A81DA8CE}"/>
              </a:ext>
            </a:extLst>
          </p:cNvPr>
          <p:cNvSpPr txBox="1"/>
          <p:nvPr/>
        </p:nvSpPr>
        <p:spPr>
          <a:xfrm>
            <a:off x="923219" y="2307637"/>
            <a:ext cx="11105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4800" dirty="0"/>
              <a:t>Life of a graduate student is tough…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8093F2-91D2-2EDD-1F4F-67513E7D57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0" t="4567"/>
          <a:stretch/>
        </p:blipFill>
        <p:spPr>
          <a:xfrm>
            <a:off x="951472" y="3742351"/>
            <a:ext cx="2219138" cy="1804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832277-56BE-FCFB-E4F0-4F3F340B6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102" y="3604466"/>
            <a:ext cx="1418256" cy="19970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7BC7B2-2CAD-41D9-8418-0D1F6FC9B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992" y="3604466"/>
            <a:ext cx="2021434" cy="19970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9CA8C0-1324-42A1-7615-3A5B56C2C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2707" y="3563040"/>
            <a:ext cx="2317750" cy="20798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CB8492-186D-DD39-4E7F-C090C9CB2DE4}"/>
              </a:ext>
            </a:extLst>
          </p:cNvPr>
          <p:cNvSpPr txBox="1"/>
          <p:nvPr/>
        </p:nvSpPr>
        <p:spPr>
          <a:xfrm>
            <a:off x="1007405" y="5601472"/>
            <a:ext cx="2219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400" b="1" dirty="0"/>
              <a:t>Meeting with Professor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9068C8-BEFE-D429-5681-5929E1E512E4}"/>
              </a:ext>
            </a:extLst>
          </p:cNvPr>
          <p:cNvSpPr txBox="1"/>
          <p:nvPr/>
        </p:nvSpPr>
        <p:spPr>
          <a:xfrm>
            <a:off x="4038602" y="5601472"/>
            <a:ext cx="1642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400" b="1" dirty="0"/>
              <a:t>Writing Papers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E3F236-EC75-FE0D-EDEA-794579B65610}"/>
              </a:ext>
            </a:extLst>
          </p:cNvPr>
          <p:cNvSpPr txBox="1"/>
          <p:nvPr/>
        </p:nvSpPr>
        <p:spPr>
          <a:xfrm>
            <a:off x="6802492" y="5601471"/>
            <a:ext cx="1642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400" b="1" dirty="0"/>
              <a:t>Doing Research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0D6907-BCD4-BABE-7953-3CD4007051A8}"/>
              </a:ext>
            </a:extLst>
          </p:cNvPr>
          <p:cNvSpPr txBox="1"/>
          <p:nvPr/>
        </p:nvSpPr>
        <p:spPr>
          <a:xfrm>
            <a:off x="9920516" y="5601471"/>
            <a:ext cx="1642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400" b="1" dirty="0"/>
              <a:t>Coursework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D99F72-46E4-728D-3D88-1DC08C5C9EE8}"/>
              </a:ext>
            </a:extLst>
          </p:cNvPr>
          <p:cNvSpPr txBox="1"/>
          <p:nvPr/>
        </p:nvSpPr>
        <p:spPr>
          <a:xfrm>
            <a:off x="9288163" y="160637"/>
            <a:ext cx="2903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 dirty="0">
                <a:solidFill>
                  <a:schemeClr val="bg1">
                    <a:lumMod val="65000"/>
                  </a:schemeClr>
                </a:solidFill>
              </a:rPr>
              <a:t>Target Users &amp; Problem </a:t>
            </a:r>
          </a:p>
        </p:txBody>
      </p:sp>
    </p:spTree>
    <p:extLst>
      <p:ext uri="{BB962C8B-B14F-4D97-AF65-F5344CB8AC3E}">
        <p14:creationId xmlns:p14="http://schemas.microsoft.com/office/powerpoint/2010/main" val="1336713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A044B4-AAAB-C5AE-6FA0-1575DDFCF4CC}"/>
              </a:ext>
            </a:extLst>
          </p:cNvPr>
          <p:cNvSpPr txBox="1"/>
          <p:nvPr/>
        </p:nvSpPr>
        <p:spPr>
          <a:xfrm>
            <a:off x="1045031" y="901337"/>
            <a:ext cx="1315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800" dirty="0"/>
              <a:t>Meal recom</a:t>
            </a:r>
            <a:r>
              <a:rPr lang="en-US" sz="2800" dirty="0"/>
              <a:t>m</a:t>
            </a:r>
            <a:r>
              <a:rPr lang="en-KR" sz="2800" dirty="0"/>
              <a:t>endation– </a:t>
            </a:r>
            <a:r>
              <a:rPr lang="en-KR" sz="2800" b="1" dirty="0"/>
              <a:t>exisiting solutions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18ABE-3763-2CD0-C53A-C5B16BB0F63F}"/>
              </a:ext>
            </a:extLst>
          </p:cNvPr>
          <p:cNvSpPr txBox="1"/>
          <p:nvPr/>
        </p:nvSpPr>
        <p:spPr>
          <a:xfrm>
            <a:off x="8569235" y="160637"/>
            <a:ext cx="3622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 dirty="0">
                <a:solidFill>
                  <a:schemeClr val="bg1">
                    <a:lumMod val="65000"/>
                  </a:schemeClr>
                </a:solidFill>
              </a:rPr>
              <a:t>Existing Solutions &amp; Limitations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F7496E34-4350-5BD3-9C85-658C9C4CF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623" y="3102210"/>
            <a:ext cx="5078681" cy="1282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F5D971-AC90-20BF-F646-175DF222E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35" y="1926553"/>
            <a:ext cx="1828102" cy="38191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26C3CF-392A-1CA3-E746-1A2CB0649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3891" y="1926553"/>
            <a:ext cx="1906545" cy="38191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58EB42-3C32-DE84-559B-5C29A3195A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0479" y="1926553"/>
            <a:ext cx="1828101" cy="38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293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93C7DD-9A35-7D72-3395-B4D07E2C7FFF}"/>
              </a:ext>
            </a:extLst>
          </p:cNvPr>
          <p:cNvSpPr txBox="1"/>
          <p:nvPr/>
        </p:nvSpPr>
        <p:spPr>
          <a:xfrm>
            <a:off x="1045031" y="901337"/>
            <a:ext cx="1315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800" dirty="0"/>
              <a:t>Meal recom</a:t>
            </a:r>
            <a:r>
              <a:rPr lang="en-US" sz="2800" dirty="0"/>
              <a:t>m</a:t>
            </a:r>
            <a:r>
              <a:rPr lang="en-KR" sz="2800" dirty="0"/>
              <a:t>endation– </a:t>
            </a:r>
            <a:r>
              <a:rPr lang="en-US" sz="2800" b="1" dirty="0"/>
              <a:t>limitations</a:t>
            </a:r>
            <a:endParaRPr lang="en-KR" sz="2800" b="1" dirty="0"/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E60E2D2B-B2E5-12B3-6BF6-1D4ECB83E0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6" t="22700"/>
          <a:stretch/>
        </p:blipFill>
        <p:spPr bwMode="auto">
          <a:xfrm>
            <a:off x="321509" y="2566286"/>
            <a:ext cx="6129977" cy="140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F4F63C-F839-92CA-AB1F-7034C9B7CD30}"/>
              </a:ext>
            </a:extLst>
          </p:cNvPr>
          <p:cNvSpPr txBox="1"/>
          <p:nvPr/>
        </p:nvSpPr>
        <p:spPr>
          <a:xfrm>
            <a:off x="2743202" y="5156517"/>
            <a:ext cx="8277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Do not take into account user diet and many other factors</a:t>
            </a:r>
          </a:p>
        </p:txBody>
      </p:sp>
      <p:pic>
        <p:nvPicPr>
          <p:cNvPr id="18438" name="Picture 6">
            <a:extLst>
              <a:ext uri="{FF2B5EF4-FFF2-40B4-BE49-F238E27FC236}">
                <a16:creationId xmlns:a16="http://schemas.microsoft.com/office/drawing/2014/main" id="{DC28F90C-E4AE-DF10-C09F-351A7BCED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566" y="1896784"/>
            <a:ext cx="2404094" cy="278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>
            <a:extLst>
              <a:ext uri="{FF2B5EF4-FFF2-40B4-BE49-F238E27FC236}">
                <a16:creationId xmlns:a16="http://schemas.microsoft.com/office/drawing/2014/main" id="{D221CE4C-7EC3-0DD1-3D53-F70958707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241" y="1701948"/>
            <a:ext cx="3035001" cy="301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39496F-1521-B751-D02C-0BFF0EC235ED}"/>
              </a:ext>
            </a:extLst>
          </p:cNvPr>
          <p:cNvSpPr txBox="1"/>
          <p:nvPr/>
        </p:nvSpPr>
        <p:spPr>
          <a:xfrm>
            <a:off x="8569235" y="160637"/>
            <a:ext cx="3622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 dirty="0">
                <a:solidFill>
                  <a:schemeClr val="bg1">
                    <a:lumMod val="65000"/>
                  </a:schemeClr>
                </a:solidFill>
              </a:rPr>
              <a:t>Existing Solutions &amp; Limitations</a:t>
            </a:r>
          </a:p>
        </p:txBody>
      </p:sp>
    </p:spTree>
    <p:extLst>
      <p:ext uri="{BB962C8B-B14F-4D97-AF65-F5344CB8AC3E}">
        <p14:creationId xmlns:p14="http://schemas.microsoft.com/office/powerpoint/2010/main" val="12789016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B5E4D0-F06C-59FC-5D80-A1D60AC22924}"/>
              </a:ext>
            </a:extLst>
          </p:cNvPr>
          <p:cNvSpPr txBox="1"/>
          <p:nvPr/>
        </p:nvSpPr>
        <p:spPr>
          <a:xfrm>
            <a:off x="1045031" y="901337"/>
            <a:ext cx="1315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800" dirty="0"/>
              <a:t>Meal recom</a:t>
            </a:r>
            <a:r>
              <a:rPr lang="en-US" sz="2800" dirty="0"/>
              <a:t>m</a:t>
            </a:r>
            <a:r>
              <a:rPr lang="en-KR" sz="2800" dirty="0"/>
              <a:t>endation– </a:t>
            </a:r>
            <a:r>
              <a:rPr lang="en-US" sz="2800" b="1" dirty="0"/>
              <a:t>limitations</a:t>
            </a:r>
            <a:endParaRPr lang="en-KR" sz="2800" b="1" dirty="0"/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A80BB31F-B147-61BC-501E-FBFA52928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201" y="1590644"/>
            <a:ext cx="5571919" cy="418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B400C2-4E01-5D1E-0BAB-744F97A1DD68}"/>
              </a:ext>
            </a:extLst>
          </p:cNvPr>
          <p:cNvSpPr txBox="1"/>
          <p:nvPr/>
        </p:nvSpPr>
        <p:spPr>
          <a:xfrm>
            <a:off x="4806199" y="5587331"/>
            <a:ext cx="191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No grouping</a:t>
            </a:r>
          </a:p>
        </p:txBody>
      </p:sp>
      <p:pic>
        <p:nvPicPr>
          <p:cNvPr id="19464" name="Picture 8">
            <a:extLst>
              <a:ext uri="{FF2B5EF4-FFF2-40B4-BE49-F238E27FC236}">
                <a16:creationId xmlns:a16="http://schemas.microsoft.com/office/drawing/2014/main" id="{45EB70A8-97CE-D065-2911-15813CE92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188" y="1302988"/>
            <a:ext cx="79502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3A8AD7-228B-1228-A343-06FACE174B5E}"/>
              </a:ext>
            </a:extLst>
          </p:cNvPr>
          <p:cNvSpPr txBox="1"/>
          <p:nvPr/>
        </p:nvSpPr>
        <p:spPr>
          <a:xfrm>
            <a:off x="8569235" y="160637"/>
            <a:ext cx="3622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 dirty="0">
                <a:solidFill>
                  <a:schemeClr val="bg1">
                    <a:lumMod val="65000"/>
                  </a:schemeClr>
                </a:solidFill>
              </a:rPr>
              <a:t>Existing Solutions &amp; Limitations</a:t>
            </a:r>
          </a:p>
        </p:txBody>
      </p:sp>
    </p:spTree>
    <p:extLst>
      <p:ext uri="{BB962C8B-B14F-4D97-AF65-F5344CB8AC3E}">
        <p14:creationId xmlns:p14="http://schemas.microsoft.com/office/powerpoint/2010/main" val="4966602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C7D3A6-5171-5B20-98D6-A204C99BE51E}"/>
              </a:ext>
            </a:extLst>
          </p:cNvPr>
          <p:cNvSpPr txBox="1"/>
          <p:nvPr/>
        </p:nvSpPr>
        <p:spPr>
          <a:xfrm>
            <a:off x="1045031" y="901337"/>
            <a:ext cx="1315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800" dirty="0"/>
              <a:t>Meal recom</a:t>
            </a:r>
            <a:r>
              <a:rPr lang="en-US" sz="2800" dirty="0"/>
              <a:t>m</a:t>
            </a:r>
            <a:r>
              <a:rPr lang="en-KR" sz="2800" dirty="0"/>
              <a:t>endation– </a:t>
            </a:r>
            <a:r>
              <a:rPr lang="en-US" sz="2800" b="1" dirty="0"/>
              <a:t>our solution</a:t>
            </a:r>
            <a:endParaRPr lang="en-KR" sz="2800" b="1" dirty="0"/>
          </a:p>
        </p:txBody>
      </p:sp>
      <p:pic>
        <p:nvPicPr>
          <p:cNvPr id="20482" name="Picture 2" descr="Weather - Energy Education">
            <a:extLst>
              <a:ext uri="{FF2B5EF4-FFF2-40B4-BE49-F238E27FC236}">
                <a16:creationId xmlns:a16="http://schemas.microsoft.com/office/drawing/2014/main" id="{CC265A40-1613-6FA8-C77A-8EBDD5136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053" y="1898968"/>
            <a:ext cx="4418882" cy="260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>
            <a:extLst>
              <a:ext uri="{FF2B5EF4-FFF2-40B4-BE49-F238E27FC236}">
                <a16:creationId xmlns:a16="http://schemas.microsoft.com/office/drawing/2014/main" id="{463036D9-D5C2-173D-0956-E6A030AE4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511" y="2268187"/>
            <a:ext cx="5335908" cy="197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77ED13-91A1-82F0-6028-EFA5AC57907B}"/>
              </a:ext>
            </a:extLst>
          </p:cNvPr>
          <p:cNvSpPr txBox="1"/>
          <p:nvPr/>
        </p:nvSpPr>
        <p:spPr>
          <a:xfrm>
            <a:off x="2292972" y="5116364"/>
            <a:ext cx="13240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dirty="0"/>
              <a:t>Recommendation based on weather, diet, allergies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30A815-DCCB-817C-A5D1-746986069BC7}"/>
              </a:ext>
            </a:extLst>
          </p:cNvPr>
          <p:cNvSpPr txBox="1"/>
          <p:nvPr/>
        </p:nvSpPr>
        <p:spPr>
          <a:xfrm>
            <a:off x="10254343" y="160637"/>
            <a:ext cx="169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 dirty="0">
                <a:solidFill>
                  <a:schemeClr val="bg1">
                    <a:lumMod val="65000"/>
                  </a:schemeClr>
                </a:solidFill>
              </a:rPr>
              <a:t>Key Solution</a:t>
            </a:r>
          </a:p>
        </p:txBody>
      </p:sp>
    </p:spTree>
    <p:extLst>
      <p:ext uri="{BB962C8B-B14F-4D97-AF65-F5344CB8AC3E}">
        <p14:creationId xmlns:p14="http://schemas.microsoft.com/office/powerpoint/2010/main" val="2839412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CCBCAC-2341-803B-C7CC-4536040ACB0A}"/>
              </a:ext>
            </a:extLst>
          </p:cNvPr>
          <p:cNvSpPr txBox="1"/>
          <p:nvPr/>
        </p:nvSpPr>
        <p:spPr>
          <a:xfrm>
            <a:off x="1045031" y="901337"/>
            <a:ext cx="1315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800" dirty="0"/>
              <a:t>Meal recom</a:t>
            </a:r>
            <a:r>
              <a:rPr lang="en-US" sz="2800" dirty="0"/>
              <a:t>m</a:t>
            </a:r>
            <a:r>
              <a:rPr lang="en-KR" sz="2800" dirty="0"/>
              <a:t>endation– </a:t>
            </a:r>
            <a:r>
              <a:rPr lang="en-US" sz="2800" b="1" dirty="0"/>
              <a:t>our solution</a:t>
            </a:r>
            <a:endParaRPr lang="en-KR" sz="2800" b="1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28EE411F-8B71-6BE7-5C5B-3C40AF340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262" y="1583834"/>
            <a:ext cx="5270733" cy="3955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29EA3E-1C5A-D8E5-431F-C093415998BE}"/>
              </a:ext>
            </a:extLst>
          </p:cNvPr>
          <p:cNvSpPr txBox="1"/>
          <p:nvPr/>
        </p:nvSpPr>
        <p:spPr>
          <a:xfrm>
            <a:off x="5571507" y="5308335"/>
            <a:ext cx="13240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dirty="0"/>
              <a:t>Grouping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A1AF17-1727-DD8B-AA94-C83DF42E2964}"/>
              </a:ext>
            </a:extLst>
          </p:cNvPr>
          <p:cNvSpPr txBox="1"/>
          <p:nvPr/>
        </p:nvSpPr>
        <p:spPr>
          <a:xfrm>
            <a:off x="10254343" y="160637"/>
            <a:ext cx="169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 dirty="0">
                <a:solidFill>
                  <a:schemeClr val="bg1">
                    <a:lumMod val="65000"/>
                  </a:schemeClr>
                </a:solidFill>
              </a:rPr>
              <a:t>Key Solution</a:t>
            </a:r>
          </a:p>
        </p:txBody>
      </p:sp>
    </p:spTree>
    <p:extLst>
      <p:ext uri="{BB962C8B-B14F-4D97-AF65-F5344CB8AC3E}">
        <p14:creationId xmlns:p14="http://schemas.microsoft.com/office/powerpoint/2010/main" val="3925960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>
            <a:extLst>
              <a:ext uri="{FF2B5EF4-FFF2-40B4-BE49-F238E27FC236}">
                <a16:creationId xmlns:a16="http://schemas.microsoft.com/office/drawing/2014/main" id="{D9BA2EF4-0361-C8A3-7494-F2C1692C27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00" t="11103" r="7385" b="13831"/>
          <a:stretch/>
        </p:blipFill>
        <p:spPr bwMode="auto">
          <a:xfrm>
            <a:off x="4390089" y="1749726"/>
            <a:ext cx="3411822" cy="346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BC960E9C-093C-5554-C148-5A9944954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003" y="1776445"/>
            <a:ext cx="5288175" cy="330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C0FEB8-4E99-86C5-46F3-E017460D50CF}"/>
              </a:ext>
            </a:extLst>
          </p:cNvPr>
          <p:cNvSpPr txBox="1"/>
          <p:nvPr/>
        </p:nvSpPr>
        <p:spPr>
          <a:xfrm>
            <a:off x="1045031" y="901337"/>
            <a:ext cx="1315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800" dirty="0"/>
              <a:t>Meal recom</a:t>
            </a:r>
            <a:r>
              <a:rPr lang="en-US" sz="2800" dirty="0"/>
              <a:t>m</a:t>
            </a:r>
            <a:r>
              <a:rPr lang="en-KR" sz="2800" dirty="0"/>
              <a:t>endation– </a:t>
            </a:r>
            <a:r>
              <a:rPr lang="en-US" sz="2800" b="1" dirty="0"/>
              <a:t>our solution</a:t>
            </a:r>
            <a:endParaRPr lang="en-KR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F0991A-CD10-A835-E7AC-E32B33E32603}"/>
              </a:ext>
            </a:extLst>
          </p:cNvPr>
          <p:cNvSpPr txBox="1"/>
          <p:nvPr/>
        </p:nvSpPr>
        <p:spPr>
          <a:xfrm>
            <a:off x="4894613" y="5433443"/>
            <a:ext cx="13240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dirty="0"/>
              <a:t>Cycle check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C721E1-71CA-0D87-3003-355506FC8017}"/>
              </a:ext>
            </a:extLst>
          </p:cNvPr>
          <p:cNvSpPr txBox="1"/>
          <p:nvPr/>
        </p:nvSpPr>
        <p:spPr>
          <a:xfrm>
            <a:off x="10254343" y="160637"/>
            <a:ext cx="169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 dirty="0">
                <a:solidFill>
                  <a:schemeClr val="bg1">
                    <a:lumMod val="65000"/>
                  </a:schemeClr>
                </a:solidFill>
              </a:rPr>
              <a:t>Key Solution</a:t>
            </a:r>
          </a:p>
        </p:txBody>
      </p:sp>
    </p:spTree>
    <p:extLst>
      <p:ext uri="{BB962C8B-B14F-4D97-AF65-F5344CB8AC3E}">
        <p14:creationId xmlns:p14="http://schemas.microsoft.com/office/powerpoint/2010/main" val="36957255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B6DF99-6F36-1712-D2C4-B7C01445EA1C}"/>
              </a:ext>
            </a:extLst>
          </p:cNvPr>
          <p:cNvSpPr txBox="1"/>
          <p:nvPr/>
        </p:nvSpPr>
        <p:spPr>
          <a:xfrm>
            <a:off x="1018905" y="822960"/>
            <a:ext cx="1315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dirty="0"/>
              <a:t>Meal Recommendation – </a:t>
            </a:r>
            <a:r>
              <a:rPr lang="en-KR" sz="2400" b="1" dirty="0"/>
              <a:t>expected challenges &amp; solutions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61D6B1-2DFB-AD12-5437-44E6362BB291}"/>
              </a:ext>
            </a:extLst>
          </p:cNvPr>
          <p:cNvSpPr txBox="1"/>
          <p:nvPr/>
        </p:nvSpPr>
        <p:spPr>
          <a:xfrm>
            <a:off x="8042031" y="160637"/>
            <a:ext cx="391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 dirty="0">
                <a:solidFill>
                  <a:schemeClr val="bg1">
                    <a:lumMod val="65000"/>
                  </a:schemeClr>
                </a:solidFill>
              </a:rPr>
              <a:t>Expected Challenges &amp; Solutions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73E4B0-5FFE-59EF-829D-B1F17DFEB34F}"/>
              </a:ext>
            </a:extLst>
          </p:cNvPr>
          <p:cNvSpPr txBox="1"/>
          <p:nvPr/>
        </p:nvSpPr>
        <p:spPr>
          <a:xfrm>
            <a:off x="1242645" y="1866728"/>
            <a:ext cx="99646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200" dirty="0"/>
              <a:t>Difficulty 1: Handling complex dietary restrictions and allergies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9549C6-A5C5-2ADA-F449-1B0FF55EA9D8}"/>
              </a:ext>
            </a:extLst>
          </p:cNvPr>
          <p:cNvSpPr txBox="1"/>
          <p:nvPr/>
        </p:nvSpPr>
        <p:spPr>
          <a:xfrm>
            <a:off x="1242646" y="2943946"/>
            <a:ext cx="996461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dirty="0">
                <a:solidFill>
                  <a:schemeClr val="bg1">
                    <a:lumMod val="65000"/>
                  </a:schemeClr>
                </a:solidFill>
              </a:rPr>
              <a:t>Solution: </a:t>
            </a:r>
          </a:p>
          <a:p>
            <a:endParaRPr lang="en-KR" sz="2400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KR" sz="2400" dirty="0">
                <a:solidFill>
                  <a:schemeClr val="bg1">
                    <a:lumMod val="65000"/>
                  </a:schemeClr>
                </a:solidFill>
              </a:rPr>
              <a:t>Creating a comprehensive databaes of ingredients, dishes, and their potential allergens to ensure meal recommendations are safe and suitable for all users. </a:t>
            </a:r>
          </a:p>
          <a:p>
            <a:pPr marL="457200" indent="-457200">
              <a:buAutoNum type="arabicPeriod"/>
            </a:pPr>
            <a:endParaRPr lang="en-KR" sz="2400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KR" sz="2400" dirty="0">
                <a:solidFill>
                  <a:schemeClr val="bg1">
                    <a:lumMod val="65000"/>
                  </a:schemeClr>
                </a:solidFill>
              </a:rPr>
              <a:t>Implementing a system to cross-reference users’ allergies and dietary preferences with ingredients in recommended dishes.</a:t>
            </a:r>
          </a:p>
        </p:txBody>
      </p:sp>
    </p:spTree>
    <p:extLst>
      <p:ext uri="{BB962C8B-B14F-4D97-AF65-F5344CB8AC3E}">
        <p14:creationId xmlns:p14="http://schemas.microsoft.com/office/powerpoint/2010/main" val="21581161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B6DF99-6F36-1712-D2C4-B7C01445EA1C}"/>
              </a:ext>
            </a:extLst>
          </p:cNvPr>
          <p:cNvSpPr txBox="1"/>
          <p:nvPr/>
        </p:nvSpPr>
        <p:spPr>
          <a:xfrm>
            <a:off x="1018905" y="822960"/>
            <a:ext cx="1315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dirty="0"/>
              <a:t>Meal Recommendation – </a:t>
            </a:r>
            <a:r>
              <a:rPr lang="en-KR" sz="2400" b="1" dirty="0"/>
              <a:t>expected challenges &amp; solutions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61D6B1-2DFB-AD12-5437-44E6362BB291}"/>
              </a:ext>
            </a:extLst>
          </p:cNvPr>
          <p:cNvSpPr txBox="1"/>
          <p:nvPr/>
        </p:nvSpPr>
        <p:spPr>
          <a:xfrm>
            <a:off x="8042031" y="160637"/>
            <a:ext cx="391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 dirty="0">
                <a:solidFill>
                  <a:schemeClr val="bg1">
                    <a:lumMod val="65000"/>
                  </a:schemeClr>
                </a:solidFill>
              </a:rPr>
              <a:t>Expected Challenges &amp; Solutions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73E4B0-5FFE-59EF-829D-B1F17DFEB34F}"/>
              </a:ext>
            </a:extLst>
          </p:cNvPr>
          <p:cNvSpPr txBox="1"/>
          <p:nvPr/>
        </p:nvSpPr>
        <p:spPr>
          <a:xfrm>
            <a:off x="1242646" y="1928550"/>
            <a:ext cx="99646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200" dirty="0"/>
              <a:t>Difficulty 2: Adapting to changes in weather, diets, and allergies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9549C6-A5C5-2ADA-F449-1B0FF55EA9D8}"/>
              </a:ext>
            </a:extLst>
          </p:cNvPr>
          <p:cNvSpPr txBox="1"/>
          <p:nvPr/>
        </p:nvSpPr>
        <p:spPr>
          <a:xfrm>
            <a:off x="1242646" y="3154962"/>
            <a:ext cx="996461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dirty="0">
                <a:solidFill>
                  <a:schemeClr val="bg1">
                    <a:lumMod val="65000"/>
                  </a:schemeClr>
                </a:solidFill>
              </a:rPr>
              <a:t>Solution: </a:t>
            </a:r>
          </a:p>
          <a:p>
            <a:endParaRPr lang="en-KR" sz="2400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KR" sz="2400" dirty="0">
                <a:solidFill>
                  <a:schemeClr val="bg1">
                    <a:lumMod val="65000"/>
                  </a:schemeClr>
                </a:solidFill>
              </a:rPr>
              <a:t>Involve periodic data updates and an adaptive recommendation algorithm</a:t>
            </a:r>
          </a:p>
          <a:p>
            <a:pPr marL="457200" indent="-457200">
              <a:buAutoNum type="arabicPeriod"/>
            </a:pPr>
            <a:endParaRPr lang="en-KR" sz="2400" dirty="0">
              <a:solidFill>
                <a:schemeClr val="bg1">
                  <a:lumMod val="65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KR" sz="2400" dirty="0">
                <a:solidFill>
                  <a:schemeClr val="bg1">
                    <a:lumMod val="65000"/>
                  </a:schemeClr>
                </a:solidFill>
              </a:rPr>
              <a:t>Create a feedback mechanism that allows users to rate and provide feedback on the recommended meals. </a:t>
            </a:r>
          </a:p>
        </p:txBody>
      </p:sp>
    </p:spTree>
    <p:extLst>
      <p:ext uri="{BB962C8B-B14F-4D97-AF65-F5344CB8AC3E}">
        <p14:creationId xmlns:p14="http://schemas.microsoft.com/office/powerpoint/2010/main" val="38742628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B6DF99-6F36-1712-D2C4-B7C01445EA1C}"/>
              </a:ext>
            </a:extLst>
          </p:cNvPr>
          <p:cNvSpPr txBox="1"/>
          <p:nvPr/>
        </p:nvSpPr>
        <p:spPr>
          <a:xfrm>
            <a:off x="1018905" y="822960"/>
            <a:ext cx="1315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dirty="0"/>
              <a:t>Meal Recommendation – </a:t>
            </a:r>
            <a:r>
              <a:rPr lang="en-KR" sz="2400" b="1" dirty="0"/>
              <a:t>evaluation strategies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E3C38F-6971-AA49-22CF-7CAB2C568E98}"/>
              </a:ext>
            </a:extLst>
          </p:cNvPr>
          <p:cNvSpPr txBox="1"/>
          <p:nvPr/>
        </p:nvSpPr>
        <p:spPr>
          <a:xfrm>
            <a:off x="9601200" y="160637"/>
            <a:ext cx="2989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 dirty="0">
                <a:solidFill>
                  <a:schemeClr val="bg1">
                    <a:lumMod val="65000"/>
                  </a:schemeClr>
                </a:solidFill>
              </a:rPr>
              <a:t>Evaluation Strategy</a:t>
            </a:r>
          </a:p>
        </p:txBody>
      </p:sp>
      <p:pic>
        <p:nvPicPr>
          <p:cNvPr id="40962" name="Picture 2" descr="Allergy-Friendly Meal Delivery Services for 2022+ Promotions">
            <a:extLst>
              <a:ext uri="{FF2B5EF4-FFF2-40B4-BE49-F238E27FC236}">
                <a16:creationId xmlns:a16="http://schemas.microsoft.com/office/drawing/2014/main" id="{3D987DF1-E7A6-ADCF-837E-4B7177F97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28" y="1649553"/>
            <a:ext cx="6022731" cy="401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40ED2D-7B99-C2F0-49BF-01D85DE3332C}"/>
              </a:ext>
            </a:extLst>
          </p:cNvPr>
          <p:cNvSpPr txBox="1"/>
          <p:nvPr/>
        </p:nvSpPr>
        <p:spPr>
          <a:xfrm>
            <a:off x="6975231" y="2318302"/>
            <a:ext cx="504092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400" dirty="0"/>
              <a:t>Checking if recommended meal does not relate to group member’s allergies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/>
              <a:t>Checking if same types of recommendations are not given in a certain time period 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/>
              <a:t>Checking if the meal is in compliance with the weather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/>
              <a:t>Measuring the speed of recommendation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/>
              <a:t>User experience (easy UX) </a:t>
            </a:r>
          </a:p>
        </p:txBody>
      </p:sp>
    </p:spTree>
    <p:extLst>
      <p:ext uri="{BB962C8B-B14F-4D97-AF65-F5344CB8AC3E}">
        <p14:creationId xmlns:p14="http://schemas.microsoft.com/office/powerpoint/2010/main" val="14505861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B6DF99-6F36-1712-D2C4-B7C01445EA1C}"/>
              </a:ext>
            </a:extLst>
          </p:cNvPr>
          <p:cNvSpPr txBox="1"/>
          <p:nvPr/>
        </p:nvSpPr>
        <p:spPr>
          <a:xfrm>
            <a:off x="1018905" y="822960"/>
            <a:ext cx="1315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800" dirty="0"/>
              <a:t>Meal recommendation– </a:t>
            </a:r>
            <a:r>
              <a:rPr lang="en-KR" sz="2800" b="1" dirty="0"/>
              <a:t>usage scenario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61D6B1-2DFB-AD12-5437-44E6362BB291}"/>
              </a:ext>
            </a:extLst>
          </p:cNvPr>
          <p:cNvSpPr txBox="1"/>
          <p:nvPr/>
        </p:nvSpPr>
        <p:spPr>
          <a:xfrm>
            <a:off x="9777047" y="160637"/>
            <a:ext cx="2175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 dirty="0">
                <a:solidFill>
                  <a:schemeClr val="bg1">
                    <a:lumMod val="65000"/>
                  </a:schemeClr>
                </a:solidFill>
              </a:rPr>
              <a:t>Usage Scenario</a:t>
            </a:r>
          </a:p>
        </p:txBody>
      </p:sp>
      <p:pic>
        <p:nvPicPr>
          <p:cNvPr id="30722" name="Picture 2" descr="When Do Teachers Stay Neutral? | ADL">
            <a:extLst>
              <a:ext uri="{FF2B5EF4-FFF2-40B4-BE49-F238E27FC236}">
                <a16:creationId xmlns:a16="http://schemas.microsoft.com/office/drawing/2014/main" id="{602F64D0-CCDE-F79A-D84B-BAB37D815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06" y="1639171"/>
            <a:ext cx="6412523" cy="427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F9EAC3-B120-F660-C8D4-58394C01A50A}"/>
              </a:ext>
            </a:extLst>
          </p:cNvPr>
          <p:cNvSpPr txBox="1"/>
          <p:nvPr/>
        </p:nvSpPr>
        <p:spPr>
          <a:xfrm>
            <a:off x="7151078" y="1887415"/>
            <a:ext cx="50409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KR" sz="1400" dirty="0"/>
              <a:t>Yonwoo and his colleagues had a difficult time deciding what menu to order for dinner. </a:t>
            </a:r>
          </a:p>
          <a:p>
            <a:pPr marL="342900" indent="-342900">
              <a:buAutoNum type="arabicPeriod"/>
            </a:pPr>
            <a:endParaRPr lang="en-KR" sz="1400" dirty="0"/>
          </a:p>
          <a:p>
            <a:pPr marL="342900" indent="-342900">
              <a:buAutoNum type="arabicPeriod"/>
            </a:pPr>
            <a:r>
              <a:rPr lang="en-KR" sz="1400" dirty="0"/>
              <a:t>They agreed to use the meal recommendation function in </a:t>
            </a:r>
            <a:r>
              <a:rPr lang="en-KR" sz="1400" b="1" dirty="0"/>
              <a:t>Labmate</a:t>
            </a:r>
            <a:r>
              <a:rPr lang="en-KR" sz="1400" dirty="0"/>
              <a:t>.</a:t>
            </a:r>
          </a:p>
          <a:p>
            <a:pPr marL="342900" indent="-342900">
              <a:buAutoNum type="arabicPeriod"/>
            </a:pPr>
            <a:endParaRPr lang="en-KR" sz="1400" dirty="0"/>
          </a:p>
          <a:p>
            <a:pPr marL="342900" indent="-342900">
              <a:buAutoNum type="arabicPeriod"/>
            </a:pPr>
            <a:r>
              <a:rPr lang="en-KR" sz="1400" dirty="0"/>
              <a:t>Taking into consideration the rainy weather, the allergies of group members, and diet, the app recommended  </a:t>
            </a:r>
            <a:r>
              <a:rPr lang="ko-KR" altLang="en-US" sz="1400" dirty="0"/>
              <a:t>부대찌개</a:t>
            </a:r>
            <a:r>
              <a:rPr lang="en-US" altLang="ko-KR" sz="1400" dirty="0"/>
              <a:t> (Korean soup) as it met everyone’s requirements without triggering any allergies.</a:t>
            </a:r>
          </a:p>
          <a:p>
            <a:pPr marL="342900" indent="-342900">
              <a:buAutoNum type="arabicPeriod"/>
            </a:pPr>
            <a:endParaRPr lang="en-US" altLang="ko-KR" sz="1400" dirty="0"/>
          </a:p>
          <a:p>
            <a:pPr marL="342900" indent="-342900">
              <a:buAutoNum type="arabicPeriod"/>
            </a:pPr>
            <a:r>
              <a:rPr lang="en-US" altLang="ko-KR" sz="1400" dirty="0"/>
              <a:t>Thanks to the application taking weather as a consideration to meal recommendation, Yonwoo and his colleagues had a warm, comforting meal suitable for a rainy weather. </a:t>
            </a:r>
          </a:p>
        </p:txBody>
      </p:sp>
    </p:spTree>
    <p:extLst>
      <p:ext uri="{BB962C8B-B14F-4D97-AF65-F5344CB8AC3E}">
        <p14:creationId xmlns:p14="http://schemas.microsoft.com/office/powerpoint/2010/main" val="1343558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D0B587-A152-E57B-EBCE-32EEFE136339}"/>
              </a:ext>
            </a:extLst>
          </p:cNvPr>
          <p:cNvSpPr txBox="1"/>
          <p:nvPr/>
        </p:nvSpPr>
        <p:spPr>
          <a:xfrm>
            <a:off x="640081" y="2261776"/>
            <a:ext cx="131542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4400" dirty="0"/>
              <a:t>“Too much work to do”</a:t>
            </a:r>
          </a:p>
          <a:p>
            <a:endParaRPr lang="en-KR" sz="4400" dirty="0"/>
          </a:p>
          <a:p>
            <a:r>
              <a:rPr lang="en-KR" sz="4400" dirty="0"/>
              <a:t>“Wish I could focus solely on my research”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13F84F-BD73-2461-209B-AC46397A4F6B}"/>
              </a:ext>
            </a:extLst>
          </p:cNvPr>
          <p:cNvSpPr txBox="1"/>
          <p:nvPr/>
        </p:nvSpPr>
        <p:spPr>
          <a:xfrm>
            <a:off x="9288163" y="160637"/>
            <a:ext cx="2903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 dirty="0">
                <a:solidFill>
                  <a:schemeClr val="bg1">
                    <a:lumMod val="65000"/>
                  </a:schemeClr>
                </a:solidFill>
              </a:rPr>
              <a:t>Target Users &amp; Problem </a:t>
            </a:r>
          </a:p>
        </p:txBody>
      </p:sp>
    </p:spTree>
    <p:extLst>
      <p:ext uri="{BB962C8B-B14F-4D97-AF65-F5344CB8AC3E}">
        <p14:creationId xmlns:p14="http://schemas.microsoft.com/office/powerpoint/2010/main" val="144169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378E4C-442F-CD79-3D47-BDE0D6F973CF}"/>
              </a:ext>
            </a:extLst>
          </p:cNvPr>
          <p:cNvSpPr txBox="1"/>
          <p:nvPr/>
        </p:nvSpPr>
        <p:spPr>
          <a:xfrm>
            <a:off x="1045031" y="901337"/>
            <a:ext cx="1315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Overall project plan</a:t>
            </a:r>
            <a:endParaRPr lang="en-KR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5122A0-1938-69C1-6049-52E95C59ED64}"/>
              </a:ext>
            </a:extLst>
          </p:cNvPr>
          <p:cNvSpPr txBox="1"/>
          <p:nvPr/>
        </p:nvSpPr>
        <p:spPr>
          <a:xfrm>
            <a:off x="9777047" y="160637"/>
            <a:ext cx="2175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 dirty="0">
                <a:solidFill>
                  <a:schemeClr val="bg1">
                    <a:lumMod val="65000"/>
                  </a:schemeClr>
                </a:solidFill>
              </a:rPr>
              <a:t>Execution Plan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5720918-EE96-C0E3-1D42-CBF43205D4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1714819"/>
              </p:ext>
            </p:extLst>
          </p:nvPr>
        </p:nvGraphicFramePr>
        <p:xfrm>
          <a:off x="1108015" y="1524610"/>
          <a:ext cx="9975970" cy="4432053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841278">
                  <a:extLst>
                    <a:ext uri="{9D8B030D-6E8A-4147-A177-3AD203B41FA5}">
                      <a16:colId xmlns:a16="http://schemas.microsoft.com/office/drawing/2014/main" val="3506062709"/>
                    </a:ext>
                  </a:extLst>
                </a:gridCol>
                <a:gridCol w="1676872">
                  <a:extLst>
                    <a:ext uri="{9D8B030D-6E8A-4147-A177-3AD203B41FA5}">
                      <a16:colId xmlns:a16="http://schemas.microsoft.com/office/drawing/2014/main" val="72684958"/>
                    </a:ext>
                  </a:extLst>
                </a:gridCol>
                <a:gridCol w="621485">
                  <a:extLst>
                    <a:ext uri="{9D8B030D-6E8A-4147-A177-3AD203B41FA5}">
                      <a16:colId xmlns:a16="http://schemas.microsoft.com/office/drawing/2014/main" val="4204523816"/>
                    </a:ext>
                  </a:extLst>
                </a:gridCol>
                <a:gridCol w="621485">
                  <a:extLst>
                    <a:ext uri="{9D8B030D-6E8A-4147-A177-3AD203B41FA5}">
                      <a16:colId xmlns:a16="http://schemas.microsoft.com/office/drawing/2014/main" val="3219975214"/>
                    </a:ext>
                  </a:extLst>
                </a:gridCol>
                <a:gridCol w="621485">
                  <a:extLst>
                    <a:ext uri="{9D8B030D-6E8A-4147-A177-3AD203B41FA5}">
                      <a16:colId xmlns:a16="http://schemas.microsoft.com/office/drawing/2014/main" val="4221918133"/>
                    </a:ext>
                  </a:extLst>
                </a:gridCol>
                <a:gridCol w="621485">
                  <a:extLst>
                    <a:ext uri="{9D8B030D-6E8A-4147-A177-3AD203B41FA5}">
                      <a16:colId xmlns:a16="http://schemas.microsoft.com/office/drawing/2014/main" val="2606560408"/>
                    </a:ext>
                  </a:extLst>
                </a:gridCol>
                <a:gridCol w="621485">
                  <a:extLst>
                    <a:ext uri="{9D8B030D-6E8A-4147-A177-3AD203B41FA5}">
                      <a16:colId xmlns:a16="http://schemas.microsoft.com/office/drawing/2014/main" val="379116439"/>
                    </a:ext>
                  </a:extLst>
                </a:gridCol>
                <a:gridCol w="621485">
                  <a:extLst>
                    <a:ext uri="{9D8B030D-6E8A-4147-A177-3AD203B41FA5}">
                      <a16:colId xmlns:a16="http://schemas.microsoft.com/office/drawing/2014/main" val="222291667"/>
                    </a:ext>
                  </a:extLst>
                </a:gridCol>
                <a:gridCol w="621485">
                  <a:extLst>
                    <a:ext uri="{9D8B030D-6E8A-4147-A177-3AD203B41FA5}">
                      <a16:colId xmlns:a16="http://schemas.microsoft.com/office/drawing/2014/main" val="1789184524"/>
                    </a:ext>
                  </a:extLst>
                </a:gridCol>
                <a:gridCol w="621485">
                  <a:extLst>
                    <a:ext uri="{9D8B030D-6E8A-4147-A177-3AD203B41FA5}">
                      <a16:colId xmlns:a16="http://schemas.microsoft.com/office/drawing/2014/main" val="1864691400"/>
                    </a:ext>
                  </a:extLst>
                </a:gridCol>
                <a:gridCol w="621485">
                  <a:extLst>
                    <a:ext uri="{9D8B030D-6E8A-4147-A177-3AD203B41FA5}">
                      <a16:colId xmlns:a16="http://schemas.microsoft.com/office/drawing/2014/main" val="3629707546"/>
                    </a:ext>
                  </a:extLst>
                </a:gridCol>
                <a:gridCol w="621485">
                  <a:extLst>
                    <a:ext uri="{9D8B030D-6E8A-4147-A177-3AD203B41FA5}">
                      <a16:colId xmlns:a16="http://schemas.microsoft.com/office/drawing/2014/main" val="3619531408"/>
                    </a:ext>
                  </a:extLst>
                </a:gridCol>
                <a:gridCol w="621485">
                  <a:extLst>
                    <a:ext uri="{9D8B030D-6E8A-4147-A177-3AD203B41FA5}">
                      <a16:colId xmlns:a16="http://schemas.microsoft.com/office/drawing/2014/main" val="3418762859"/>
                    </a:ext>
                  </a:extLst>
                </a:gridCol>
                <a:gridCol w="621485">
                  <a:extLst>
                    <a:ext uri="{9D8B030D-6E8A-4147-A177-3AD203B41FA5}">
                      <a16:colId xmlns:a16="http://schemas.microsoft.com/office/drawing/2014/main" val="900726267"/>
                    </a:ext>
                  </a:extLst>
                </a:gridCol>
              </a:tblGrid>
              <a:tr h="2607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Tasks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Week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600" u="none" strike="noStrike">
                          <a:effectLst/>
                        </a:rPr>
                        <a:t>4</a:t>
                      </a:r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600" u="none" strike="noStrike" dirty="0">
                          <a:effectLst/>
                        </a:rPr>
                        <a:t>5</a:t>
                      </a:r>
                      <a:endParaRPr lang="en-K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600" u="none" strike="noStrike">
                          <a:effectLst/>
                        </a:rPr>
                        <a:t>6</a:t>
                      </a:r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600" u="none" strike="noStrike">
                          <a:effectLst/>
                        </a:rPr>
                        <a:t>7</a:t>
                      </a:r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600" u="none" strike="noStrike">
                          <a:effectLst/>
                        </a:rPr>
                        <a:t>8</a:t>
                      </a:r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600" u="none" strike="noStrike">
                          <a:effectLst/>
                        </a:rPr>
                        <a:t>9</a:t>
                      </a:r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600" u="none" strike="noStrike">
                          <a:effectLst/>
                        </a:rPr>
                        <a:t>10</a:t>
                      </a:r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600" u="none" strike="noStrike">
                          <a:effectLst/>
                        </a:rPr>
                        <a:t>11</a:t>
                      </a:r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600" u="none" strike="noStrike">
                          <a:effectLst/>
                        </a:rPr>
                        <a:t>12</a:t>
                      </a:r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600" u="none" strike="noStrike">
                          <a:effectLst/>
                        </a:rPr>
                        <a:t>13</a:t>
                      </a:r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600" u="none" strike="noStrike">
                          <a:effectLst/>
                        </a:rPr>
                        <a:t>14</a:t>
                      </a:r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KR" sz="600" u="none" strike="noStrike">
                          <a:effectLst/>
                        </a:rPr>
                        <a:t>15</a:t>
                      </a:r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extLst>
                  <a:ext uri="{0D108BD9-81ED-4DB2-BD59-A6C34878D82A}">
                    <a16:rowId xmlns:a16="http://schemas.microsoft.com/office/drawing/2014/main" val="3188016739"/>
                  </a:ext>
                </a:extLst>
              </a:tr>
              <a:tr h="26070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Presentation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Present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YW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HY + EM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HY or EM + NI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extLst>
                  <a:ext uri="{0D108BD9-81ED-4DB2-BD59-A6C34878D82A}">
                    <a16:rowId xmlns:a16="http://schemas.microsoft.com/office/drawing/2014/main" val="369746067"/>
                  </a:ext>
                </a:extLst>
              </a:tr>
              <a:tr h="260709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PPT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YW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HY +  EM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HY or EM + NI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extLst>
                  <a:ext uri="{0D108BD9-81ED-4DB2-BD59-A6C34878D82A}">
                    <a16:rowId xmlns:a16="http://schemas.microsoft.com/office/drawing/2014/main" val="238523696"/>
                  </a:ext>
                </a:extLst>
              </a:tr>
              <a:tr h="26070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GPU usage monitor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Get familiar with Ray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YW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YW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extLst>
                  <a:ext uri="{0D108BD9-81ED-4DB2-BD59-A6C34878D82A}">
                    <a16:rowId xmlns:a16="http://schemas.microsoft.com/office/drawing/2014/main" val="551026679"/>
                  </a:ext>
                </a:extLst>
              </a:tr>
              <a:tr h="260709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Create development environment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YW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YW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YW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extLst>
                  <a:ext uri="{0D108BD9-81ED-4DB2-BD59-A6C34878D82A}">
                    <a16:rowId xmlns:a16="http://schemas.microsoft.com/office/drawing/2014/main" val="324551969"/>
                  </a:ext>
                </a:extLst>
              </a:tr>
              <a:tr h="260709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Develop distributed application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YW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YW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YW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YW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extLst>
                  <a:ext uri="{0D108BD9-81ED-4DB2-BD59-A6C34878D82A}">
                    <a16:rowId xmlns:a16="http://schemas.microsoft.com/office/drawing/2014/main" val="1578268855"/>
                  </a:ext>
                </a:extLst>
              </a:tr>
              <a:tr h="26070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Meal queue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Prepare Equipment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HY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HY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extLst>
                  <a:ext uri="{0D108BD9-81ED-4DB2-BD59-A6C34878D82A}">
                    <a16:rowId xmlns:a16="http://schemas.microsoft.com/office/drawing/2014/main" val="339872804"/>
                  </a:ext>
                </a:extLst>
              </a:tr>
              <a:tr h="260709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Test different models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HY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HY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extLst>
                  <a:ext uri="{0D108BD9-81ED-4DB2-BD59-A6C34878D82A}">
                    <a16:rowId xmlns:a16="http://schemas.microsoft.com/office/drawing/2014/main" val="2750877129"/>
                  </a:ext>
                </a:extLst>
              </a:tr>
              <a:tr h="260709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Develop detection pipeline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HY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HY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HY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HY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HY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HY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extLst>
                  <a:ext uri="{0D108BD9-81ED-4DB2-BD59-A6C34878D82A}">
                    <a16:rowId xmlns:a16="http://schemas.microsoft.com/office/drawing/2014/main" val="2995176291"/>
                  </a:ext>
                </a:extLst>
              </a:tr>
              <a:tr h="26070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Meal Recommendor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Gather Data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EM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NI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extLst>
                  <a:ext uri="{0D108BD9-81ED-4DB2-BD59-A6C34878D82A}">
                    <a16:rowId xmlns:a16="http://schemas.microsoft.com/office/drawing/2014/main" val="1144942019"/>
                  </a:ext>
                </a:extLst>
              </a:tr>
              <a:tr h="260709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Build/train recommendor system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EM+NI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EM+NI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EM+NI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EM+NI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extLst>
                  <a:ext uri="{0D108BD9-81ED-4DB2-BD59-A6C34878D82A}">
                    <a16:rowId xmlns:a16="http://schemas.microsoft.com/office/drawing/2014/main" val="1830997832"/>
                  </a:ext>
                </a:extLst>
              </a:tr>
              <a:tr h="260709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Develop system pipeline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EM+NI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EM+NI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EM+NI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EM+NI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extLst>
                  <a:ext uri="{0D108BD9-81ED-4DB2-BD59-A6C34878D82A}">
                    <a16:rowId xmlns:a16="http://schemas.microsoft.com/office/drawing/2014/main" val="2457152344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Regular Meetings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ALL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ALL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ALL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ALL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ALL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extLst>
                  <a:ext uri="{0D108BD9-81ED-4DB2-BD59-A6C34878D82A}">
                    <a16:rowId xmlns:a16="http://schemas.microsoft.com/office/drawing/2014/main" val="600434040"/>
                  </a:ext>
                </a:extLst>
              </a:tr>
              <a:tr h="260709"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extLst>
                  <a:ext uri="{0D108BD9-81ED-4DB2-BD59-A6C34878D82A}">
                    <a16:rowId xmlns:a16="http://schemas.microsoft.com/office/drawing/2014/main" val="3289321234"/>
                  </a:ext>
                </a:extLst>
              </a:tr>
              <a:tr h="26070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App Development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UX/UI Design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YW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EM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YW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HY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YW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YW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ALL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extLst>
                  <a:ext uri="{0D108BD9-81ED-4DB2-BD59-A6C34878D82A}">
                    <a16:rowId xmlns:a16="http://schemas.microsoft.com/office/drawing/2014/main" val="2460474606"/>
                  </a:ext>
                </a:extLst>
              </a:tr>
              <a:tr h="260709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Test 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EM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HY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EM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NI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HY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NI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ALL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extLst>
                  <a:ext uri="{0D108BD9-81ED-4DB2-BD59-A6C34878D82A}">
                    <a16:rowId xmlns:a16="http://schemas.microsoft.com/office/drawing/2014/main" val="3515236329"/>
                  </a:ext>
                </a:extLst>
              </a:tr>
              <a:tr h="260709">
                <a:tc v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Front Development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NI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YW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NI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YW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EM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HY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ALL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KR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11" marR="5011" marT="5011" marB="0" anchor="ctr"/>
                </a:tc>
                <a:extLst>
                  <a:ext uri="{0D108BD9-81ED-4DB2-BD59-A6C34878D82A}">
                    <a16:rowId xmlns:a16="http://schemas.microsoft.com/office/drawing/2014/main" val="3098520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6072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0EACCA-271E-3605-A390-2F06012DDFE4}"/>
              </a:ext>
            </a:extLst>
          </p:cNvPr>
          <p:cNvSpPr txBox="1"/>
          <p:nvPr/>
        </p:nvSpPr>
        <p:spPr>
          <a:xfrm>
            <a:off x="1045031" y="901337"/>
            <a:ext cx="1315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Final Deliverable</a:t>
            </a:r>
            <a:endParaRPr lang="en-KR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F6D9-FD1D-5471-5F1A-FB95AF8D1EF5}"/>
              </a:ext>
            </a:extLst>
          </p:cNvPr>
          <p:cNvSpPr txBox="1"/>
          <p:nvPr/>
        </p:nvSpPr>
        <p:spPr>
          <a:xfrm>
            <a:off x="9777047" y="160637"/>
            <a:ext cx="2175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 dirty="0">
                <a:solidFill>
                  <a:schemeClr val="bg1">
                    <a:lumMod val="65000"/>
                  </a:schemeClr>
                </a:solidFill>
              </a:rPr>
              <a:t>Final Deliverable</a:t>
            </a:r>
          </a:p>
        </p:txBody>
      </p:sp>
      <p:pic>
        <p:nvPicPr>
          <p:cNvPr id="50178" name="Picture 2">
            <a:extLst>
              <a:ext uri="{FF2B5EF4-FFF2-40B4-BE49-F238E27FC236}">
                <a16:creationId xmlns:a16="http://schemas.microsoft.com/office/drawing/2014/main" id="{61F605BC-39A7-63A2-8BB8-332C03D79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176" y="2705127"/>
            <a:ext cx="2471893" cy="266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B0FD0DA-BEF2-228E-DC45-3F160E61C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16" y="5039308"/>
            <a:ext cx="2086707" cy="99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9629DA-8A8B-30D2-13A0-1ED2413E6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307" y="3342501"/>
            <a:ext cx="3191385" cy="1283203"/>
          </a:xfrm>
          <a:prstGeom prst="rect">
            <a:avLst/>
          </a:prstGeom>
        </p:spPr>
      </p:pic>
      <p:pic>
        <p:nvPicPr>
          <p:cNvPr id="50182" name="Picture 6">
            <a:extLst>
              <a:ext uri="{FF2B5EF4-FFF2-40B4-BE49-F238E27FC236}">
                <a16:creationId xmlns:a16="http://schemas.microsoft.com/office/drawing/2014/main" id="{B43CB58F-9A4D-A2EB-0E82-0AC213C2F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307" y="4625704"/>
            <a:ext cx="1822939" cy="182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6D85240E-40CB-AE4B-5E00-2686637C9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246" y="4956668"/>
            <a:ext cx="1712390" cy="95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4" name="Picture 8" descr="Building a Recipe Recommendation System | by Jack Leitch | Towards Data  Science">
            <a:extLst>
              <a:ext uri="{FF2B5EF4-FFF2-40B4-BE49-F238E27FC236}">
                <a16:creationId xmlns:a16="http://schemas.microsoft.com/office/drawing/2014/main" id="{D59928B2-A1EC-6461-1D55-03AABE84F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9652" y="2835139"/>
            <a:ext cx="2987016" cy="1990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8" name="Picture 12">
            <a:extLst>
              <a:ext uri="{FF2B5EF4-FFF2-40B4-BE49-F238E27FC236}">
                <a16:creationId xmlns:a16="http://schemas.microsoft.com/office/drawing/2014/main" id="{E34B8791-79E5-C347-D33F-9C7A6354F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969" y="5002034"/>
            <a:ext cx="2175468" cy="101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F39EB3-CD66-DFD6-3284-52F962EC26AE}"/>
              </a:ext>
            </a:extLst>
          </p:cNvPr>
          <p:cNvSpPr txBox="1"/>
          <p:nvPr/>
        </p:nvSpPr>
        <p:spPr>
          <a:xfrm>
            <a:off x="1312984" y="2198863"/>
            <a:ext cx="2790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GPU usage monitor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652B77-2CFB-94AA-298A-E717644921D4}"/>
              </a:ext>
            </a:extLst>
          </p:cNvPr>
          <p:cNvSpPr txBox="1"/>
          <p:nvPr/>
        </p:nvSpPr>
        <p:spPr>
          <a:xfrm>
            <a:off x="4500307" y="2198863"/>
            <a:ext cx="337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Meal queue, seat detector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2CF725-E304-A183-3E7D-3C5CCA897382}"/>
              </a:ext>
            </a:extLst>
          </p:cNvPr>
          <p:cNvSpPr txBox="1"/>
          <p:nvPr/>
        </p:nvSpPr>
        <p:spPr>
          <a:xfrm>
            <a:off x="8789652" y="2193059"/>
            <a:ext cx="298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Meal recommendation</a:t>
            </a:r>
          </a:p>
        </p:txBody>
      </p:sp>
      <p:pic>
        <p:nvPicPr>
          <p:cNvPr id="50190" name="Picture 14">
            <a:extLst>
              <a:ext uri="{FF2B5EF4-FFF2-40B4-BE49-F238E27FC236}">
                <a16:creationId xmlns:a16="http://schemas.microsoft.com/office/drawing/2014/main" id="{382B5717-FDB4-850F-9C25-2758ABB8B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108" y="3685061"/>
            <a:ext cx="936923" cy="93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>
            <a:extLst>
              <a:ext uri="{FF2B5EF4-FFF2-40B4-BE49-F238E27FC236}">
                <a16:creationId xmlns:a16="http://schemas.microsoft.com/office/drawing/2014/main" id="{1A4C0D01-D21D-7640-E35E-B65931F2D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453" y="3685060"/>
            <a:ext cx="936923" cy="93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4491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68E577-9B64-01F8-3129-E39551F42B4F}"/>
              </a:ext>
            </a:extLst>
          </p:cNvPr>
          <p:cNvSpPr txBox="1"/>
          <p:nvPr/>
        </p:nvSpPr>
        <p:spPr>
          <a:xfrm>
            <a:off x="2526323" y="2644170"/>
            <a:ext cx="71393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4800" dirty="0"/>
              <a:t>Thanks!</a:t>
            </a:r>
          </a:p>
          <a:p>
            <a:pPr algn="ctr"/>
            <a:r>
              <a:rPr lang="en-KR" sz="4800" dirty="0"/>
              <a:t>Any Questions? </a:t>
            </a:r>
          </a:p>
        </p:txBody>
      </p:sp>
    </p:spTree>
    <p:extLst>
      <p:ext uri="{BB962C8B-B14F-4D97-AF65-F5344CB8AC3E}">
        <p14:creationId xmlns:p14="http://schemas.microsoft.com/office/powerpoint/2010/main" val="1955506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F270DC4-1FAA-D555-26BC-90F53B82B8DE}"/>
              </a:ext>
            </a:extLst>
          </p:cNvPr>
          <p:cNvSpPr txBox="1"/>
          <p:nvPr/>
        </p:nvSpPr>
        <p:spPr>
          <a:xfrm>
            <a:off x="6901543" y="3013501"/>
            <a:ext cx="5290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dirty="0"/>
              <a:t>The stress rate increases exponentially as time goes on</a:t>
            </a: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EDDC41A8-F0AD-B08F-7711-DF24F1695A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0603307"/>
              </p:ext>
            </p:extLst>
          </p:nvPr>
        </p:nvGraphicFramePr>
        <p:xfrm>
          <a:off x="805544" y="1272177"/>
          <a:ext cx="5290456" cy="4313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9511A5F9-71D2-9135-3C89-493696D30B51}"/>
              </a:ext>
            </a:extLst>
          </p:cNvPr>
          <p:cNvSpPr txBox="1"/>
          <p:nvPr/>
        </p:nvSpPr>
        <p:spPr>
          <a:xfrm>
            <a:off x="5421085" y="5431934"/>
            <a:ext cx="83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Time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796F77-7263-D2F3-71BB-FD3673A17DCE}"/>
              </a:ext>
            </a:extLst>
          </p:cNvPr>
          <p:cNvSpPr txBox="1"/>
          <p:nvPr/>
        </p:nvSpPr>
        <p:spPr>
          <a:xfrm>
            <a:off x="805544" y="1060921"/>
            <a:ext cx="83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Stress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33F4C5-4752-8821-1622-26464BF2F783}"/>
              </a:ext>
            </a:extLst>
          </p:cNvPr>
          <p:cNvSpPr txBox="1"/>
          <p:nvPr/>
        </p:nvSpPr>
        <p:spPr>
          <a:xfrm>
            <a:off x="9288163" y="160637"/>
            <a:ext cx="2903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 dirty="0">
                <a:solidFill>
                  <a:schemeClr val="bg1">
                    <a:lumMod val="65000"/>
                  </a:schemeClr>
                </a:solidFill>
              </a:rPr>
              <a:t>Target Users &amp; Problem </a:t>
            </a:r>
          </a:p>
        </p:txBody>
      </p:sp>
    </p:spTree>
    <p:extLst>
      <p:ext uri="{BB962C8B-B14F-4D97-AF65-F5344CB8AC3E}">
        <p14:creationId xmlns:p14="http://schemas.microsoft.com/office/powerpoint/2010/main" val="1452416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F994AF3E-9A7B-2AF7-E26B-648D826E06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5885118"/>
              </p:ext>
            </p:extLst>
          </p:nvPr>
        </p:nvGraphicFramePr>
        <p:xfrm>
          <a:off x="482962" y="1212169"/>
          <a:ext cx="5613038" cy="44336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5D4B00B-C42B-B41E-6F35-43BED33C57FA}"/>
              </a:ext>
            </a:extLst>
          </p:cNvPr>
          <p:cNvSpPr txBox="1"/>
          <p:nvPr/>
        </p:nvSpPr>
        <p:spPr>
          <a:xfrm>
            <a:off x="870858" y="1910006"/>
            <a:ext cx="83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Stress</a:t>
            </a:r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CD476E23-00AF-FC8E-DA73-235FD74CC688}"/>
              </a:ext>
            </a:extLst>
          </p:cNvPr>
          <p:cNvSpPr/>
          <p:nvPr/>
        </p:nvSpPr>
        <p:spPr>
          <a:xfrm rot="14522568">
            <a:off x="4532464" y="1136228"/>
            <a:ext cx="180059" cy="1874193"/>
          </a:xfrm>
          <a:prstGeom prst="upArrow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07CE3B-347B-0D92-C3A1-24F342F5DE51}"/>
              </a:ext>
            </a:extLst>
          </p:cNvPr>
          <p:cNvSpPr txBox="1"/>
          <p:nvPr/>
        </p:nvSpPr>
        <p:spPr>
          <a:xfrm>
            <a:off x="5492436" y="1400591"/>
            <a:ext cx="2972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400" dirty="0"/>
              <a:t>Users start using our application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52B8F7-9654-F743-58C2-3CD528D154B0}"/>
              </a:ext>
            </a:extLst>
          </p:cNvPr>
          <p:cNvSpPr txBox="1"/>
          <p:nvPr/>
        </p:nvSpPr>
        <p:spPr>
          <a:xfrm>
            <a:off x="6666412" y="3131067"/>
            <a:ext cx="5290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400" dirty="0"/>
              <a:t>By using our application, the stress levels will decrease naturally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4CB3A2-A739-54F6-8245-9C8226E12633}"/>
              </a:ext>
            </a:extLst>
          </p:cNvPr>
          <p:cNvSpPr txBox="1"/>
          <p:nvPr/>
        </p:nvSpPr>
        <p:spPr>
          <a:xfrm>
            <a:off x="9288163" y="160637"/>
            <a:ext cx="2903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 dirty="0">
                <a:solidFill>
                  <a:schemeClr val="bg1">
                    <a:lumMod val="65000"/>
                  </a:schemeClr>
                </a:solidFill>
              </a:rPr>
              <a:t>Target Users &amp; Problem </a:t>
            </a:r>
          </a:p>
        </p:txBody>
      </p:sp>
    </p:spTree>
    <p:extLst>
      <p:ext uri="{BB962C8B-B14F-4D97-AF65-F5344CB8AC3E}">
        <p14:creationId xmlns:p14="http://schemas.microsoft.com/office/powerpoint/2010/main" val="250372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64B3DE-BCF1-C67C-45E5-EC3459ACDE5D}"/>
              </a:ext>
            </a:extLst>
          </p:cNvPr>
          <p:cNvSpPr txBox="1"/>
          <p:nvPr/>
        </p:nvSpPr>
        <p:spPr>
          <a:xfrm>
            <a:off x="1259788" y="1530257"/>
            <a:ext cx="1247502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3200" dirty="0"/>
              <a:t>Functions of our application </a:t>
            </a:r>
          </a:p>
          <a:p>
            <a:endParaRPr lang="en-KR" sz="3200" dirty="0"/>
          </a:p>
          <a:p>
            <a:r>
              <a:rPr lang="en-KR" sz="3200" dirty="0"/>
              <a:t>1. Monitoring GPU usage on lab server</a:t>
            </a:r>
          </a:p>
          <a:p>
            <a:endParaRPr lang="en-KR" sz="3200" dirty="0"/>
          </a:p>
          <a:p>
            <a:r>
              <a:rPr lang="en-KR" sz="3200" dirty="0"/>
              <a:t>2. Meal queue, seating availability checker</a:t>
            </a:r>
          </a:p>
          <a:p>
            <a:endParaRPr lang="en-KR" sz="3200" dirty="0"/>
          </a:p>
          <a:p>
            <a:r>
              <a:rPr lang="en-KR" sz="3200" dirty="0"/>
              <a:t>3. Meal recom</a:t>
            </a:r>
            <a:r>
              <a:rPr lang="en-US" sz="3200" dirty="0"/>
              <a:t>m</a:t>
            </a:r>
            <a:r>
              <a:rPr lang="en-KR" sz="3200" dirty="0"/>
              <a:t>endation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2BEAAE-40ED-2257-0CAB-28AFA404FC9B}"/>
              </a:ext>
            </a:extLst>
          </p:cNvPr>
          <p:cNvSpPr txBox="1"/>
          <p:nvPr/>
        </p:nvSpPr>
        <p:spPr>
          <a:xfrm>
            <a:off x="10254343" y="160637"/>
            <a:ext cx="169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 dirty="0">
                <a:solidFill>
                  <a:schemeClr val="bg1">
                    <a:lumMod val="65000"/>
                  </a:schemeClr>
                </a:solidFill>
              </a:rPr>
              <a:t>Key Solution</a:t>
            </a:r>
          </a:p>
        </p:txBody>
      </p:sp>
    </p:spTree>
    <p:extLst>
      <p:ext uri="{BB962C8B-B14F-4D97-AF65-F5344CB8AC3E}">
        <p14:creationId xmlns:p14="http://schemas.microsoft.com/office/powerpoint/2010/main" val="371640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BD90E-146C-1E2B-93C1-15D0E7342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901" y="2904382"/>
            <a:ext cx="9603275" cy="1049235"/>
          </a:xfrm>
        </p:spPr>
        <p:txBody>
          <a:bodyPr>
            <a:normAutofit fontScale="90000"/>
          </a:bodyPr>
          <a:lstStyle/>
          <a:p>
            <a:r>
              <a:rPr lang="en-KR" sz="4400" dirty="0"/>
              <a:t>Function 1: GPU server usage monitor</a:t>
            </a:r>
          </a:p>
        </p:txBody>
      </p:sp>
    </p:spTree>
    <p:extLst>
      <p:ext uri="{BB962C8B-B14F-4D97-AF65-F5344CB8AC3E}">
        <p14:creationId xmlns:p14="http://schemas.microsoft.com/office/powerpoint/2010/main" val="467801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833D88-5EF5-5F51-D686-49550741FA8C}"/>
              </a:ext>
            </a:extLst>
          </p:cNvPr>
          <p:cNvSpPr txBox="1"/>
          <p:nvPr/>
        </p:nvSpPr>
        <p:spPr>
          <a:xfrm>
            <a:off x="1018905" y="822960"/>
            <a:ext cx="1315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2800" dirty="0"/>
              <a:t>Monitoring GPU usage on lab server – </a:t>
            </a:r>
            <a:r>
              <a:rPr lang="en-KR" sz="2800" b="1" dirty="0"/>
              <a:t>existing solutions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EE96FD-3A9E-884B-5DF4-6284D2B6B769}"/>
              </a:ext>
            </a:extLst>
          </p:cNvPr>
          <p:cNvSpPr txBox="1"/>
          <p:nvPr/>
        </p:nvSpPr>
        <p:spPr>
          <a:xfrm>
            <a:off x="8569235" y="160637"/>
            <a:ext cx="3622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b="1" dirty="0">
                <a:solidFill>
                  <a:schemeClr val="bg1">
                    <a:lumMod val="65000"/>
                  </a:schemeClr>
                </a:solidFill>
              </a:rPr>
              <a:t>Existing Solutions &amp; Limitations</a:t>
            </a:r>
          </a:p>
        </p:txBody>
      </p:sp>
      <p:pic>
        <p:nvPicPr>
          <p:cNvPr id="7170" name="Picture 2" descr="post-thumbnail">
            <a:extLst>
              <a:ext uri="{FF2B5EF4-FFF2-40B4-BE49-F238E27FC236}">
                <a16:creationId xmlns:a16="http://schemas.microsoft.com/office/drawing/2014/main" id="{4653B50C-1EFA-6D8B-2D97-425724191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58" y="2144671"/>
            <a:ext cx="4041208" cy="323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PU Shark 0.11.0 released | Geeks3D">
            <a:extLst>
              <a:ext uri="{FF2B5EF4-FFF2-40B4-BE49-F238E27FC236}">
                <a16:creationId xmlns:a16="http://schemas.microsoft.com/office/drawing/2014/main" id="{B0B1FC6B-0C8C-1156-EFA1-464C58E71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527" y="1639171"/>
            <a:ext cx="2654945" cy="391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Afterburner">
            <a:extLst>
              <a:ext uri="{FF2B5EF4-FFF2-40B4-BE49-F238E27FC236}">
                <a16:creationId xmlns:a16="http://schemas.microsoft.com/office/drawing/2014/main" id="{D379AD52-43A3-B5D3-00E2-667280C53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594" y="2289330"/>
            <a:ext cx="4268326" cy="294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8C32DB-675B-1D23-B32E-90E1F33057EE}"/>
              </a:ext>
            </a:extLst>
          </p:cNvPr>
          <p:cNvSpPr txBox="1"/>
          <p:nvPr/>
        </p:nvSpPr>
        <p:spPr>
          <a:xfrm>
            <a:off x="1685109" y="5614956"/>
            <a:ext cx="1515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Nvidia-smi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F40946-3A5D-4DF1-897B-64B7383BF70E}"/>
              </a:ext>
            </a:extLst>
          </p:cNvPr>
          <p:cNvSpPr txBox="1"/>
          <p:nvPr/>
        </p:nvSpPr>
        <p:spPr>
          <a:xfrm>
            <a:off x="5338353" y="5614669"/>
            <a:ext cx="1515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GPU Shark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23EA2D-B828-5523-D0CE-FDEE6E38264E}"/>
              </a:ext>
            </a:extLst>
          </p:cNvPr>
          <p:cNvSpPr txBox="1"/>
          <p:nvPr/>
        </p:nvSpPr>
        <p:spPr>
          <a:xfrm>
            <a:off x="8969825" y="5614669"/>
            <a:ext cx="2033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MSI Afterburner</a:t>
            </a:r>
          </a:p>
        </p:txBody>
      </p:sp>
    </p:spTree>
    <p:extLst>
      <p:ext uri="{BB962C8B-B14F-4D97-AF65-F5344CB8AC3E}">
        <p14:creationId xmlns:p14="http://schemas.microsoft.com/office/powerpoint/2010/main" val="4076198843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{0334C47F-70AD-3C4C-AA9F-083BDAB83A0C}tf10001119</Template>
  <TotalTime>688</TotalTime>
  <Words>1392</Words>
  <Application>Microsoft Macintosh PowerPoint</Application>
  <PresentationFormat>Widescreen</PresentationFormat>
  <Paragraphs>310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Century Gothic</vt:lpstr>
      <vt:lpstr>Gallery</vt:lpstr>
      <vt:lpstr>Labmate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Function 1: GPU server usage monitor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Function 2: Meal queue, seating availability checker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Function 3: Meal Recommender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Labmate</dc:title>
  <dc:creator>Yonwoo Choi</dc:creator>
  <cp:lastModifiedBy>Yonwoo Choi</cp:lastModifiedBy>
  <cp:revision>13</cp:revision>
  <dcterms:created xsi:type="dcterms:W3CDTF">2023-03-26T03:17:12Z</dcterms:created>
  <dcterms:modified xsi:type="dcterms:W3CDTF">2023-03-26T14:45:36Z</dcterms:modified>
</cp:coreProperties>
</file>